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304" r:id="rId3"/>
    <p:sldId id="259" r:id="rId4"/>
    <p:sldId id="260" r:id="rId5"/>
    <p:sldId id="325" r:id="rId6"/>
    <p:sldId id="326" r:id="rId7"/>
    <p:sldId id="327" r:id="rId8"/>
    <p:sldId id="269" r:id="rId9"/>
    <p:sldId id="320" r:id="rId10"/>
    <p:sldId id="329" r:id="rId11"/>
    <p:sldId id="323" r:id="rId12"/>
    <p:sldId id="361" r:id="rId13"/>
    <p:sldId id="362" r:id="rId14"/>
    <p:sldId id="264" r:id="rId15"/>
    <p:sldId id="270" r:id="rId16"/>
    <p:sldId id="271" r:id="rId18"/>
    <p:sldId id="330" r:id="rId19"/>
    <p:sldId id="331" r:id="rId20"/>
    <p:sldId id="332" r:id="rId21"/>
    <p:sldId id="333" r:id="rId22"/>
    <p:sldId id="334" r:id="rId23"/>
    <p:sldId id="335" r:id="rId24"/>
    <p:sldId id="336" r:id="rId25"/>
    <p:sldId id="337" r:id="rId26"/>
    <p:sldId id="338" r:id="rId27"/>
    <p:sldId id="340" r:id="rId28"/>
    <p:sldId id="339" r:id="rId29"/>
    <p:sldId id="300" r:id="rId30"/>
    <p:sldId id="341" r:id="rId31"/>
    <p:sldId id="342" r:id="rId32"/>
    <p:sldId id="344" r:id="rId33"/>
    <p:sldId id="346" r:id="rId34"/>
    <p:sldId id="347" r:id="rId35"/>
    <p:sldId id="348" r:id="rId36"/>
    <p:sldId id="349" r:id="rId37"/>
    <p:sldId id="273" r:id="rId38"/>
    <p:sldId id="352" r:id="rId39"/>
    <p:sldId id="353" r:id="rId40"/>
    <p:sldId id="354" r:id="rId41"/>
    <p:sldId id="27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林 灵" initials="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785"/>
    <a:srgbClr val="BFD3D8"/>
    <a:srgbClr val="38657B"/>
    <a:srgbClr val="9BB7C3"/>
    <a:srgbClr val="C0C0C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684" autoAdjust="0"/>
  </p:normalViewPr>
  <p:slideViewPr>
    <p:cSldViewPr snapToGrid="0">
      <p:cViewPr varScale="1">
        <p:scale>
          <a:sx n="62" d="100"/>
          <a:sy n="62" d="100"/>
        </p:scale>
        <p:origin x="240" y="40"/>
      </p:cViewPr>
      <p:guideLst>
        <p:guide orient="horz" pos="224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D22DE-A96F-4B7C-A92F-BFE150C2E2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BB17-FD01-459F-B13A-7D3A1E2BF3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主要经营范围为单晶硅及其制品、半导体元器件和新型节能材料的开发、制造、销售与技术服务。经</a:t>
            </a:r>
            <a:r>
              <a:rPr lang="en-US" altLang="zh-CN" dirty="0"/>
              <a:t>2009</a:t>
            </a:r>
            <a:r>
              <a:rPr lang="zh-CN" altLang="en-US" dirty="0"/>
              <a:t>年</a:t>
            </a:r>
            <a:r>
              <a:rPr lang="en-US" altLang="zh-CN" dirty="0"/>
              <a:t>6</a:t>
            </a:r>
            <a:r>
              <a:rPr lang="zh-CN" altLang="en-US" dirty="0"/>
              <a:t>月</a:t>
            </a:r>
            <a:r>
              <a:rPr lang="en-US" altLang="zh-CN" dirty="0"/>
              <a:t>10</a:t>
            </a:r>
            <a:r>
              <a:rPr lang="zh-CN" altLang="en-US" dirty="0"/>
              <a:t>日召开的公司</a:t>
            </a:r>
            <a:r>
              <a:rPr lang="en-US" altLang="zh-CN" dirty="0"/>
              <a:t>2008</a:t>
            </a:r>
            <a:r>
              <a:rPr lang="zh-CN" altLang="en-US" dirty="0"/>
              <a:t>年年度股东大会审议通过</a:t>
            </a:r>
            <a:r>
              <a:rPr lang="en-US" altLang="zh-CN" dirty="0"/>
              <a:t>,</a:t>
            </a:r>
            <a:r>
              <a:rPr lang="zh-CN" altLang="en-US" dirty="0"/>
              <a:t>公司名称由</a:t>
            </a:r>
            <a:r>
              <a:rPr lang="en-US" altLang="zh-CN" dirty="0"/>
              <a:t>“</a:t>
            </a:r>
            <a:r>
              <a:rPr lang="zh-CN" altLang="en-US" dirty="0"/>
              <a:t>浙江海纳科技股份有限公司</a:t>
            </a:r>
            <a:r>
              <a:rPr lang="en-US" altLang="zh-CN" dirty="0"/>
              <a:t>”</a:t>
            </a:r>
            <a:r>
              <a:rPr lang="zh-CN" altLang="en-US" dirty="0"/>
              <a:t>更名为</a:t>
            </a:r>
            <a:r>
              <a:rPr lang="en-US" altLang="zh-CN" dirty="0"/>
              <a:t>“</a:t>
            </a:r>
            <a:r>
              <a:rPr lang="zh-CN" altLang="en-US" dirty="0"/>
              <a:t>浙江众合机电股份有限公司</a:t>
            </a:r>
            <a:r>
              <a:rPr lang="en-US" altLang="zh-CN" dirty="0"/>
              <a:t>”</a:t>
            </a:r>
            <a:r>
              <a:rPr lang="zh-CN" altLang="en-US" dirty="0"/>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930BB17-FD01-459F-B13A-7D3A1E2BF3C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浙江大学半导体厂、杭州浙大中控自动化公司、浙江大学快威科技产业总公司经营的业务也是海纳上市最核心的三块业务</a:t>
            </a:r>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hyperlink" Target="https://baike.baidu.com/item/%E8%82%A1%E4%B8%9C" TargetMode="External"/><Relationship Id="rId3" Type="http://schemas.openxmlformats.org/officeDocument/2006/relationships/hyperlink" Target="https://baike.baidu.com/item/%E5%85%AC%E5%8F%B8" TargetMode="External"/><Relationship Id="rId2" Type="http://schemas.openxmlformats.org/officeDocument/2006/relationships/hyperlink" Target="https://baike.baidu.com/item/%E4%B8%8A%E5%B8%82"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279988" y="365126"/>
            <a:ext cx="10515600" cy="600646"/>
          </a:xfrm>
        </p:spPr>
        <p:txBody>
          <a:bodyPr>
            <a:normAutofit/>
          </a:bodyPr>
          <a:lstStyle>
            <a:lvl1pPr>
              <a:defRPr sz="2800"/>
            </a:lvl1pPr>
          </a:lstStyle>
          <a:p>
            <a:r>
              <a:rPr lang="zh-CN" altLang="en-US" dirty="0"/>
              <a:t>单击此处编辑母版标题样式</a:t>
            </a:r>
            <a:endParaRPr lang="zh-CN" altLang="en-US" dirty="0"/>
          </a:p>
        </p:txBody>
      </p:sp>
      <p:sp>
        <p:nvSpPr>
          <p:cNvPr id="3" name="矩形: 单圆角 2"/>
          <p:cNvSpPr/>
          <p:nvPr userDrawn="1"/>
        </p:nvSpPr>
        <p:spPr>
          <a:xfrm>
            <a:off x="0" y="365126"/>
            <a:ext cx="842481" cy="600646"/>
          </a:xfrm>
          <a:prstGeom prst="round1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userDrawn="1"/>
        </p:nvCxnSpPr>
        <p:spPr>
          <a:xfrm>
            <a:off x="838200" y="6331216"/>
            <a:ext cx="3844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直接连接符 4"/>
          <p:cNvCxnSpPr/>
          <p:nvPr userDrawn="1"/>
        </p:nvCxnSpPr>
        <p:spPr>
          <a:xfrm>
            <a:off x="839484" y="6442520"/>
            <a:ext cx="190928" cy="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2"/>
          <p:cNvSpPr/>
          <p:nvPr userDrawn="1"/>
        </p:nvSpPr>
        <p:spPr>
          <a:xfrm>
            <a:off x="3048000" y="3105835"/>
            <a:ext cx="6096000" cy="646331"/>
          </a:xfrm>
          <a:prstGeom prst="rect">
            <a:avLst/>
          </a:prstGeom>
        </p:spPr>
        <p:txBody>
          <a:bodyPr>
            <a:spAutoFit/>
          </a:bodyPr>
          <a:lstStyle/>
          <a:p>
            <a:r>
              <a:rPr lang="zh-CN" altLang="en-US" sz="1800" b="0" i="0" u="none" strike="noStrike" kern="1200" dirty="0">
                <a:solidFill>
                  <a:schemeClr val="tx1"/>
                </a:solidFill>
                <a:effectLst/>
                <a:latin typeface="+mn-lt"/>
                <a:ea typeface="+mn-ea"/>
                <a:cs typeface="+mn-cs"/>
                <a:hlinkClick r:id="rId2"/>
              </a:rPr>
              <a:t>上市</a:t>
            </a:r>
            <a:r>
              <a:rPr lang="zh-CN" altLang="en-US" sz="1800" b="0" i="0" u="none" strike="noStrike" kern="1200" dirty="0">
                <a:solidFill>
                  <a:schemeClr val="tx1"/>
                </a:solidFill>
                <a:effectLst/>
                <a:latin typeface="+mn-lt"/>
                <a:ea typeface="+mn-ea"/>
                <a:cs typeface="+mn-cs"/>
                <a:hlinkClick r:id="rId3"/>
              </a:rPr>
              <a:t>公司</a:t>
            </a:r>
            <a:r>
              <a:rPr lang="zh-CN" altLang="en-US" sz="1800" b="0" i="0" kern="1200" dirty="0">
                <a:solidFill>
                  <a:schemeClr val="tx1"/>
                </a:solidFill>
                <a:effectLst/>
                <a:latin typeface="+mn-lt"/>
                <a:ea typeface="+mn-ea"/>
                <a:cs typeface="+mn-cs"/>
              </a:rPr>
              <a:t>或控制</a:t>
            </a:r>
            <a:r>
              <a:rPr lang="zh-CN" altLang="en-US" sz="1800" b="0" i="0" u="none" strike="noStrike" kern="1200" dirty="0">
                <a:solidFill>
                  <a:schemeClr val="tx1"/>
                </a:solidFill>
                <a:effectLst/>
                <a:latin typeface="+mn-lt"/>
                <a:ea typeface="+mn-ea"/>
                <a:cs typeface="+mn-cs"/>
                <a:hlinkClick r:id="rId2"/>
              </a:rPr>
              <a:t>上市</a:t>
            </a:r>
            <a:r>
              <a:rPr lang="zh-CN" altLang="en-US" sz="1800" b="0" i="0" kern="1200" dirty="0">
                <a:solidFill>
                  <a:schemeClr val="tx1"/>
                </a:solidFill>
                <a:effectLst/>
                <a:latin typeface="+mn-lt"/>
                <a:ea typeface="+mn-ea"/>
                <a:cs typeface="+mn-cs"/>
              </a:rPr>
              <a:t>公司的大</a:t>
            </a:r>
            <a:r>
              <a:rPr lang="zh-CN" altLang="en-US" sz="1800" b="0" i="0" u="none" strike="noStrike" kern="1200" dirty="0">
                <a:solidFill>
                  <a:schemeClr val="tx1"/>
                </a:solidFill>
                <a:effectLst/>
                <a:latin typeface="+mn-lt"/>
                <a:ea typeface="+mn-ea"/>
                <a:cs typeface="+mn-cs"/>
                <a:hlinkClick r:id="rId4"/>
              </a:rPr>
              <a:t>股东</a:t>
            </a:r>
            <a:r>
              <a:rPr lang="zh-CN" altLang="en-US" sz="1800" b="0" i="0" kern="1200" dirty="0">
                <a:solidFill>
                  <a:schemeClr val="tx1"/>
                </a:solidFill>
                <a:effectLst/>
                <a:latin typeface="+mn-lt"/>
                <a:ea typeface="+mn-ea"/>
                <a:cs typeface="+mn-cs"/>
              </a:rPr>
              <a:t>通过种种正当及非法的手段侵蚀中小投资者利益这一类行为</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6BE845F-1D17-4771-AD5B-8CD48453A46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EF37734-DA47-4DBE-8E94-5468D09F518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3"/>
          <p:cNvSpPr txBox="1"/>
          <p:nvPr/>
        </p:nvSpPr>
        <p:spPr>
          <a:xfrm>
            <a:off x="8610600" y="63563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F37734-DA47-4DBE-8E94-5468D09F5183}" type="slidenum">
              <a:rPr lang="zh-CN" altLang="en-US" smtClean="0"/>
            </a:fld>
            <a:endParaRPr lang="zh-CN" altLang="en-US"/>
          </a:p>
        </p:txBody>
      </p:sp>
      <p:sp>
        <p:nvSpPr>
          <p:cNvPr id="4" name="矩形 13"/>
          <p:cNvSpPr/>
          <p:nvPr/>
        </p:nvSpPr>
        <p:spPr>
          <a:xfrm>
            <a:off x="7749502" y="0"/>
            <a:ext cx="4442498" cy="6858000"/>
          </a:xfrm>
          <a:custGeom>
            <a:avLst/>
            <a:gdLst>
              <a:gd name="connsiteX0" fmla="*/ 0 w 4234543"/>
              <a:gd name="connsiteY0" fmla="*/ 0 h 6858000"/>
              <a:gd name="connsiteX1" fmla="*/ 4234543 w 4234543"/>
              <a:gd name="connsiteY1" fmla="*/ 0 h 6858000"/>
              <a:gd name="connsiteX2" fmla="*/ 4234543 w 4234543"/>
              <a:gd name="connsiteY2" fmla="*/ 6858000 h 6858000"/>
              <a:gd name="connsiteX3" fmla="*/ 0 w 4234543"/>
              <a:gd name="connsiteY3" fmla="*/ 6858000 h 6858000"/>
              <a:gd name="connsiteX4" fmla="*/ 0 w 4234543"/>
              <a:gd name="connsiteY4" fmla="*/ 0 h 6858000"/>
              <a:gd name="connsiteX0-1" fmla="*/ 0 w 4234543"/>
              <a:gd name="connsiteY0-2" fmla="*/ 0 h 6858000"/>
              <a:gd name="connsiteX1-3" fmla="*/ 4234543 w 4234543"/>
              <a:gd name="connsiteY1-4" fmla="*/ 0 h 6858000"/>
              <a:gd name="connsiteX2-5" fmla="*/ 4234543 w 4234543"/>
              <a:gd name="connsiteY2-6" fmla="*/ 6858000 h 6858000"/>
              <a:gd name="connsiteX3-7" fmla="*/ 0 w 4234543"/>
              <a:gd name="connsiteY3-8" fmla="*/ 6858000 h 6858000"/>
              <a:gd name="connsiteX4-9" fmla="*/ 0 w 4234543"/>
              <a:gd name="connsiteY4-10" fmla="*/ 0 h 6858000"/>
              <a:gd name="connsiteX0-11" fmla="*/ 207955 w 4442498"/>
              <a:gd name="connsiteY0-12" fmla="*/ 0 h 6858000"/>
              <a:gd name="connsiteX1-13" fmla="*/ 4442498 w 4442498"/>
              <a:gd name="connsiteY1-14" fmla="*/ 0 h 6858000"/>
              <a:gd name="connsiteX2-15" fmla="*/ 4442498 w 4442498"/>
              <a:gd name="connsiteY2-16" fmla="*/ 6858000 h 6858000"/>
              <a:gd name="connsiteX3-17" fmla="*/ 207955 w 4442498"/>
              <a:gd name="connsiteY3-18" fmla="*/ 6858000 h 6858000"/>
              <a:gd name="connsiteX4-19" fmla="*/ 207955 w 4442498"/>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442498" h="6858000">
                <a:moveTo>
                  <a:pt x="207955" y="0"/>
                </a:moveTo>
                <a:lnTo>
                  <a:pt x="4442498" y="0"/>
                </a:lnTo>
                <a:lnTo>
                  <a:pt x="4442498" y="6858000"/>
                </a:lnTo>
                <a:lnTo>
                  <a:pt x="207955" y="6858000"/>
                </a:lnTo>
                <a:cubicBezTo>
                  <a:pt x="-673788" y="4626429"/>
                  <a:pt x="1623098" y="1077685"/>
                  <a:pt x="207955" y="0"/>
                </a:cubicBezTo>
                <a:close/>
              </a:path>
            </a:pathLst>
          </a:custGeom>
          <a:blipFill dpi="0" rotWithShape="1">
            <a:blip r:embed="rId1"/>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54730" y="1886530"/>
            <a:ext cx="6336974"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标题占位符 1"/>
          <p:cNvSpPr txBox="1"/>
          <p:nvPr/>
        </p:nvSpPr>
        <p:spPr>
          <a:xfrm>
            <a:off x="654407" y="2172618"/>
            <a:ext cx="633697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zh-CN" altLang="en-US" dirty="0"/>
              <a:t>系统设计和数据库设计</a:t>
            </a:r>
            <a:endParaRPr lang="zh-CN" altLang="en-US" dirty="0"/>
          </a:p>
        </p:txBody>
      </p:sp>
      <p:cxnSp>
        <p:nvCxnSpPr>
          <p:cNvPr id="7" name="直接连接符 6"/>
          <p:cNvCxnSpPr/>
          <p:nvPr/>
        </p:nvCxnSpPr>
        <p:spPr>
          <a:xfrm>
            <a:off x="658852" y="3498046"/>
            <a:ext cx="2226067"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659130" y="4654550"/>
            <a:ext cx="3548380" cy="368300"/>
          </a:xfrm>
          <a:prstGeom prst="rect">
            <a:avLst/>
          </a:prstGeom>
          <a:noFill/>
        </p:spPr>
        <p:txBody>
          <a:bodyPr wrap="square" rtlCol="0">
            <a:spAutoFit/>
          </a:bodyPr>
          <a:lstStyle/>
          <a:p>
            <a:r>
              <a:rPr lang="zh-CN" altLang="en-US" dirty="0"/>
              <a:t>汇报组：请坐，我们是专业团队</a:t>
            </a:r>
            <a:endParaRPr lang="zh-CN" altLang="en-US" dirty="0"/>
          </a:p>
        </p:txBody>
      </p:sp>
      <p:cxnSp>
        <p:nvCxnSpPr>
          <p:cNvPr id="10" name="直接连接符 9"/>
          <p:cNvCxnSpPr/>
          <p:nvPr/>
        </p:nvCxnSpPr>
        <p:spPr>
          <a:xfrm>
            <a:off x="838200" y="6331216"/>
            <a:ext cx="3844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a:off x="839484" y="6442520"/>
            <a:ext cx="190928" cy="0"/>
          </a:xfrm>
          <a:prstGeom prst="line">
            <a:avLst/>
          </a:prstGeom>
          <a:ln w="19050"/>
        </p:spPr>
        <p:style>
          <a:lnRef idx="1">
            <a:schemeClr val="dk1"/>
          </a:lnRef>
          <a:fillRef idx="0">
            <a:schemeClr val="dk1"/>
          </a:fillRef>
          <a:effectRef idx="0">
            <a:schemeClr val="dk1"/>
          </a:effectRef>
          <a:fontRef idx="minor">
            <a:schemeClr val="tx1"/>
          </a:fontRef>
        </p:style>
      </p:cxnSp>
      <p:sp>
        <p:nvSpPr>
          <p:cNvPr id="41" name="文本占位符 13"/>
          <p:cNvSpPr txBox="1"/>
          <p:nvPr/>
        </p:nvSpPr>
        <p:spPr>
          <a:xfrm>
            <a:off x="319405" y="1475740"/>
            <a:ext cx="5262880" cy="4108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校园帮</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65126"/>
            <a:ext cx="10515600" cy="600646"/>
          </a:xfrm>
        </p:spPr>
        <p:txBody>
          <a:bodyPr/>
          <a:p>
            <a:r>
              <a:rPr lang="zh-CN" altLang="en-US"/>
              <a:t>系统框架</a:t>
            </a:r>
            <a:endParaRPr lang="zh-CN" altLang="en-US"/>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pic>
        <p:nvPicPr>
          <p:cNvPr id="23" name="图片 3"/>
          <p:cNvPicPr>
            <a:picLocks noChangeAspect="1"/>
          </p:cNvPicPr>
          <p:nvPr/>
        </p:nvPicPr>
        <p:blipFill>
          <a:blip r:embed="rId1"/>
          <a:stretch>
            <a:fillRect/>
          </a:stretch>
        </p:blipFill>
        <p:spPr>
          <a:xfrm>
            <a:off x="4606925" y="1306830"/>
            <a:ext cx="6746875" cy="4845050"/>
          </a:xfrm>
          <a:prstGeom prst="rect">
            <a:avLst/>
          </a:prstGeom>
          <a:noFill/>
          <a:ln>
            <a:noFill/>
          </a:ln>
        </p:spPr>
      </p:pic>
      <p:sp>
        <p:nvSpPr>
          <p:cNvPr id="3" name="文本框 2"/>
          <p:cNvSpPr txBox="1"/>
          <p:nvPr/>
        </p:nvSpPr>
        <p:spPr>
          <a:xfrm>
            <a:off x="7461250" y="6276975"/>
            <a:ext cx="2451100" cy="368300"/>
          </a:xfrm>
          <a:prstGeom prst="rect">
            <a:avLst/>
          </a:prstGeom>
          <a:noFill/>
        </p:spPr>
        <p:txBody>
          <a:bodyPr wrap="square" rtlCol="0">
            <a:spAutoFit/>
          </a:bodyPr>
          <a:p>
            <a:r>
              <a:rPr lang="zh-CN" altLang="en-US"/>
              <a:t>框架图</a:t>
            </a:r>
            <a:endParaRPr lang="zh-CN" altLang="en-US"/>
          </a:p>
        </p:txBody>
      </p:sp>
      <p:sp>
        <p:nvSpPr>
          <p:cNvPr id="4" name="文本框 3"/>
          <p:cNvSpPr txBox="1"/>
          <p:nvPr/>
        </p:nvSpPr>
        <p:spPr>
          <a:xfrm>
            <a:off x="696595" y="1551940"/>
            <a:ext cx="2943225" cy="1476375"/>
          </a:xfrm>
          <a:prstGeom prst="rect">
            <a:avLst/>
          </a:prstGeom>
          <a:noFill/>
        </p:spPr>
        <p:txBody>
          <a:bodyPr wrap="square" rtlCol="0">
            <a:spAutoFit/>
          </a:bodyPr>
          <a:p>
            <a:r>
              <a:rPr lang="zh-CN" altLang="en-US"/>
              <a:t>该框架为信息发布平台提供基础的支撑，同时也为未来接入数据库的用户提供基础权限接入，使用应用基础框架的主要场景和作用包括：</a:t>
            </a:r>
            <a:endParaRPr lang="zh-CN" altLang="en-US"/>
          </a:p>
        </p:txBody>
      </p:sp>
      <p:sp>
        <p:nvSpPr>
          <p:cNvPr id="8" name="文本框 7"/>
          <p:cNvSpPr txBox="1"/>
          <p:nvPr/>
        </p:nvSpPr>
        <p:spPr>
          <a:xfrm>
            <a:off x="948055" y="3156585"/>
            <a:ext cx="2663825" cy="368300"/>
          </a:xfrm>
          <a:prstGeom prst="rect">
            <a:avLst/>
          </a:prstGeom>
          <a:noFill/>
        </p:spPr>
        <p:txBody>
          <a:bodyPr wrap="square" rtlCol="0">
            <a:spAutoFit/>
          </a:bodyPr>
          <a:p>
            <a:endParaRPr lang="zh-CN" altLang="en-US"/>
          </a:p>
        </p:txBody>
      </p:sp>
      <p:sp>
        <p:nvSpPr>
          <p:cNvPr id="10" name="文本框 9"/>
          <p:cNvSpPr txBox="1"/>
          <p:nvPr/>
        </p:nvSpPr>
        <p:spPr>
          <a:xfrm>
            <a:off x="710565" y="3142615"/>
            <a:ext cx="3041015" cy="3138170"/>
          </a:xfrm>
          <a:prstGeom prst="rect">
            <a:avLst/>
          </a:prstGeom>
          <a:noFill/>
        </p:spPr>
        <p:txBody>
          <a:bodyPr wrap="square" rtlCol="0">
            <a:spAutoFit/>
          </a:bodyPr>
          <a:p>
            <a:r>
              <a:rPr lang="zh-CN" altLang="en-US"/>
              <a:t>1、该框架可以实现对数据的统一管理，方便管理员统一管理。</a:t>
            </a:r>
            <a:endParaRPr lang="zh-CN" altLang="en-US"/>
          </a:p>
          <a:p>
            <a:r>
              <a:rPr lang="zh-CN" altLang="en-US"/>
              <a:t>2、方便数据统一通过管理员进行调用、导出。</a:t>
            </a:r>
            <a:endParaRPr lang="zh-CN" altLang="en-US"/>
          </a:p>
          <a:p>
            <a:r>
              <a:rPr lang="zh-CN" altLang="en-US"/>
              <a:t>3、数据在更新时调用相关数据库，保证数据的一致性。</a:t>
            </a:r>
            <a:endParaRPr lang="zh-CN" altLang="en-US"/>
          </a:p>
          <a:p>
            <a:r>
              <a:rPr lang="zh-CN" altLang="en-US"/>
              <a:t>4、通过一位系统管理员对用户的一些数据进行修正。</a:t>
            </a:r>
            <a:endParaRPr lang="zh-CN" altLang="en-US"/>
          </a:p>
          <a:p>
            <a:r>
              <a:rPr lang="zh-CN" altLang="en-US"/>
              <a:t>5、管理员对用户和信息作出一系列管理操作。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000"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000"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ox(in)">
                                      <p:cBhvr>
                                        <p:cTn id="18" dur="2000"/>
                                        <p:tgtEl>
                                          <p:spTgt spid="4"/>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ox(in)">
                                      <p:cBhvr>
                                        <p:cTn id="2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404496"/>
            <a:ext cx="10515600" cy="600646"/>
          </a:xfrm>
        </p:spPr>
        <p:txBody>
          <a:bodyPr/>
          <a:p>
            <a:r>
              <a:rPr lang="zh-CN" altLang="en-US"/>
              <a:t>系统框架</a:t>
            </a:r>
            <a:endParaRPr lang="zh-CN" altLang="en-US"/>
          </a:p>
        </p:txBody>
      </p:sp>
      <p:sp>
        <p:nvSpPr>
          <p:cNvPr id="3" name="文本框 2"/>
          <p:cNvSpPr txBox="1"/>
          <p:nvPr/>
        </p:nvSpPr>
        <p:spPr>
          <a:xfrm>
            <a:off x="715010" y="1287145"/>
            <a:ext cx="3074670" cy="460375"/>
          </a:xfrm>
          <a:prstGeom prst="rect">
            <a:avLst/>
          </a:prstGeom>
          <a:noFill/>
        </p:spPr>
        <p:txBody>
          <a:bodyPr wrap="square" rtlCol="0">
            <a:spAutoFit/>
          </a:bodyPr>
          <a:p>
            <a:r>
              <a:rPr lang="zh-CN" altLang="en-US" sz="2400"/>
              <a:t>构建包关系图</a:t>
            </a:r>
            <a:endParaRPr lang="zh-CN" altLang="en-US" sz="2400"/>
          </a:p>
        </p:txBody>
      </p:sp>
      <p:pic>
        <p:nvPicPr>
          <p:cNvPr id="24" name="图片 4"/>
          <p:cNvPicPr>
            <a:picLocks noChangeAspect="1"/>
          </p:cNvPicPr>
          <p:nvPr/>
        </p:nvPicPr>
        <p:blipFill>
          <a:blip r:embed="rId1"/>
          <a:stretch>
            <a:fillRect/>
          </a:stretch>
        </p:blipFill>
        <p:spPr>
          <a:xfrm>
            <a:off x="1593215" y="1747520"/>
            <a:ext cx="8143875" cy="497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78461"/>
            <a:ext cx="10515600" cy="600646"/>
          </a:xfrm>
        </p:spPr>
        <p:txBody>
          <a:bodyPr/>
          <a:p>
            <a:r>
              <a:rPr lang="zh-CN" altLang="en-US"/>
              <a:t>系统框架</a:t>
            </a:r>
            <a:endParaRPr lang="zh-CN" altLang="en-US"/>
          </a:p>
        </p:txBody>
      </p:sp>
      <p:sp>
        <p:nvSpPr>
          <p:cNvPr id="3" name="文本框 2"/>
          <p:cNvSpPr txBox="1"/>
          <p:nvPr/>
        </p:nvSpPr>
        <p:spPr>
          <a:xfrm>
            <a:off x="728345" y="1407160"/>
            <a:ext cx="2849245" cy="460375"/>
          </a:xfrm>
          <a:prstGeom prst="rect">
            <a:avLst/>
          </a:prstGeom>
          <a:noFill/>
        </p:spPr>
        <p:txBody>
          <a:bodyPr wrap="square" rtlCol="0">
            <a:spAutoFit/>
          </a:bodyPr>
          <a:p>
            <a:r>
              <a:rPr lang="zh-CN" altLang="en-US" sz="2400"/>
              <a:t>信息发布流程图</a:t>
            </a:r>
            <a:endParaRPr lang="zh-CN" altLang="en-US" sz="2400"/>
          </a:p>
        </p:txBody>
      </p:sp>
      <p:pic>
        <p:nvPicPr>
          <p:cNvPr id="26" name="图片 6"/>
          <p:cNvPicPr>
            <a:picLocks noChangeAspect="1"/>
          </p:cNvPicPr>
          <p:nvPr/>
        </p:nvPicPr>
        <p:blipFill>
          <a:blip r:embed="rId1"/>
          <a:stretch>
            <a:fillRect/>
          </a:stretch>
        </p:blipFill>
        <p:spPr>
          <a:xfrm>
            <a:off x="79375" y="2526030"/>
            <a:ext cx="7071995" cy="1805940"/>
          </a:xfrm>
          <a:prstGeom prst="rect">
            <a:avLst/>
          </a:prstGeom>
          <a:noFill/>
          <a:ln>
            <a:noFill/>
          </a:ln>
        </p:spPr>
      </p:pic>
      <p:sp>
        <p:nvSpPr>
          <p:cNvPr id="4" name="文本框 3"/>
          <p:cNvSpPr txBox="1"/>
          <p:nvPr/>
        </p:nvSpPr>
        <p:spPr>
          <a:xfrm>
            <a:off x="7491730" y="446405"/>
            <a:ext cx="2809875" cy="460375"/>
          </a:xfrm>
          <a:prstGeom prst="rect">
            <a:avLst/>
          </a:prstGeom>
          <a:noFill/>
        </p:spPr>
        <p:txBody>
          <a:bodyPr wrap="square" rtlCol="0">
            <a:spAutoFit/>
          </a:bodyPr>
          <a:p>
            <a:r>
              <a:rPr lang="zh-CN" altLang="en-US" sz="2400"/>
              <a:t>信息查找流程图</a:t>
            </a:r>
            <a:endParaRPr lang="zh-CN" altLang="en-US" sz="2400"/>
          </a:p>
        </p:txBody>
      </p:sp>
      <p:pic>
        <p:nvPicPr>
          <p:cNvPr id="28" name="图片 8"/>
          <p:cNvPicPr>
            <a:picLocks noChangeAspect="1"/>
          </p:cNvPicPr>
          <p:nvPr/>
        </p:nvPicPr>
        <p:blipFill>
          <a:blip r:embed="rId2"/>
          <a:stretch>
            <a:fillRect/>
          </a:stretch>
        </p:blipFill>
        <p:spPr>
          <a:xfrm>
            <a:off x="7491730" y="906780"/>
            <a:ext cx="4312920" cy="59512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000" fill="hold">
                                          <p:stCondLst>
                                            <p:cond delay="0"/>
                                          </p:stCondLst>
                                        </p:cTn>
                                        <p:tgtEl>
                                          <p:spTgt spid="4"/>
                                        </p:tgtEl>
                                        <p:attrNameLst>
                                          <p:attrName>style.visibility</p:attrName>
                                        </p:attrNameLst>
                                      </p:cBhvr>
                                      <p:to>
                                        <p:strVal val="visible"/>
                                      </p:to>
                                    </p:set>
                                    <p:animEffect transition="in" filter="strips(down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000" fill="hold">
                                          <p:stCondLst>
                                            <p:cond delay="0"/>
                                          </p:stCondLst>
                                        </p:cTn>
                                        <p:tgtEl>
                                          <p:spTgt spid="28"/>
                                        </p:tgtEl>
                                        <p:attrNameLst>
                                          <p:attrName>style.visibility</p:attrName>
                                        </p:attrNameLst>
                                      </p:cBhvr>
                                      <p:to>
                                        <p:strVal val="visible"/>
                                      </p:to>
                                    </p:set>
                                    <p:animEffect transition="in" filter="blinds(horizontal)">
                                      <p:cBhvr>
                                        <p:cTn id="2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50524" y="-10886"/>
            <a:ext cx="3751348" cy="7786747"/>
            <a:chOff x="657365" y="-10886"/>
            <a:chExt cx="3751348" cy="7786747"/>
          </a:xfrm>
        </p:grpSpPr>
        <p:sp>
          <p:nvSpPr>
            <p:cNvPr id="3" name="矩形: 单圆角 2"/>
            <p:cNvSpPr/>
            <p:nvPr/>
          </p:nvSpPr>
          <p:spPr>
            <a:xfrm>
              <a:off x="805542" y="838200"/>
              <a:ext cx="3603171" cy="5290457"/>
            </a:xfrm>
            <a:prstGeom prst="round1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7365" y="-10886"/>
              <a:ext cx="3751348" cy="7786747"/>
            </a:xfrm>
            <a:prstGeom prst="rect">
              <a:avLst/>
            </a:prstGeom>
            <a:noFill/>
          </p:spPr>
          <p:txBody>
            <a:bodyPr wrap="none" lIns="91440" tIns="45720" rIns="91440" bIns="45720">
              <a:spAutoFit/>
            </a:bodyPr>
            <a:lstStyle/>
            <a:p>
              <a:pPr algn="ctr"/>
              <a:r>
                <a:rPr lang="en-US" altLang="zh-CN" sz="50000" dirty="0">
                  <a:ln w="0"/>
                  <a:solidFill>
                    <a:schemeClr val="bg1"/>
                  </a:solidFill>
                </a:rPr>
                <a:t>2</a:t>
              </a:r>
              <a:endParaRPr lang="zh-CN" altLang="en-US" sz="50000" b="0" cap="none" spc="0" dirty="0">
                <a:ln w="0"/>
                <a:solidFill>
                  <a:schemeClr val="bg1"/>
                </a:solidFill>
              </a:endParaRPr>
            </a:p>
          </p:txBody>
        </p:sp>
      </p:grpSp>
      <p:grpSp>
        <p:nvGrpSpPr>
          <p:cNvPr id="2" name="组合 1"/>
          <p:cNvGrpSpPr/>
          <p:nvPr/>
        </p:nvGrpSpPr>
        <p:grpSpPr>
          <a:xfrm>
            <a:off x="5828871" y="2478589"/>
            <a:ext cx="4063429" cy="1499621"/>
            <a:chOff x="5828871" y="2377212"/>
            <a:chExt cx="4063429" cy="1499621"/>
          </a:xfrm>
        </p:grpSpPr>
        <p:cxnSp>
          <p:nvCxnSpPr>
            <p:cNvPr id="8" name="直接连接符 7"/>
            <p:cNvCxnSpPr/>
            <p:nvPr/>
          </p:nvCxnSpPr>
          <p:spPr>
            <a:xfrm>
              <a:off x="5828871" y="3004457"/>
              <a:ext cx="406342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828872" y="3108483"/>
              <a:ext cx="4063428" cy="768350"/>
            </a:xfrm>
            <a:prstGeom prst="rect">
              <a:avLst/>
            </a:prstGeom>
            <a:noFill/>
          </p:spPr>
          <p:txBody>
            <a:bodyPr wrap="square" rtlCol="0">
              <a:spAutoFit/>
            </a:bodyPr>
            <a:lstStyle/>
            <a:p>
              <a:pPr algn="dist"/>
              <a:r>
                <a:rPr lang="zh-CN" sz="4400" b="1" dirty="0">
                  <a:latin typeface="+mj-ea"/>
                  <a:ea typeface="+mj-ea"/>
                </a:rPr>
                <a:t>数据库设计</a:t>
              </a:r>
              <a:endParaRPr lang="zh-CN" sz="4400" b="1" dirty="0">
                <a:latin typeface="+mj-ea"/>
                <a:ea typeface="+mj-ea"/>
              </a:endParaRPr>
            </a:p>
          </p:txBody>
        </p:sp>
        <p:sp>
          <p:nvSpPr>
            <p:cNvPr id="14" name="文本框 13"/>
            <p:cNvSpPr txBox="1"/>
            <p:nvPr/>
          </p:nvSpPr>
          <p:spPr>
            <a:xfrm>
              <a:off x="5828872" y="2499974"/>
              <a:ext cx="4063428" cy="398780"/>
            </a:xfrm>
            <a:prstGeom prst="rect">
              <a:avLst/>
            </a:prstGeom>
            <a:noFill/>
          </p:spPr>
          <p:txBody>
            <a:bodyPr wrap="square" rtlCol="0">
              <a:spAutoFit/>
            </a:bodyPr>
            <a:lstStyle/>
            <a:p>
              <a:pPr algn="dist"/>
              <a:r>
                <a:rPr lang="en-US" altLang="zh-CN" sz="2000" dirty="0">
                  <a:solidFill>
                    <a:schemeClr val="bg1">
                      <a:lumMod val="65000"/>
                    </a:schemeClr>
                  </a:solidFill>
                  <a:latin typeface="+mn-ea"/>
                </a:rPr>
                <a:t>Database design</a:t>
              </a:r>
              <a:endParaRPr lang="en-US" altLang="zh-CN" sz="2000" dirty="0">
                <a:solidFill>
                  <a:schemeClr val="bg1">
                    <a:lumMod val="65000"/>
                  </a:schemeClr>
                </a:solidFill>
                <a:latin typeface="+mn-ea"/>
              </a:endParaRPr>
            </a:p>
          </p:txBody>
        </p:sp>
        <p:sp>
          <p:nvSpPr>
            <p:cNvPr id="15" name="矩形 14"/>
            <p:cNvSpPr/>
            <p:nvPr/>
          </p:nvSpPr>
          <p:spPr>
            <a:xfrm>
              <a:off x="5828872" y="2377212"/>
              <a:ext cx="4063428" cy="521970"/>
            </a:xfrm>
            <a:prstGeom prst="rect">
              <a:avLst/>
            </a:prstGeom>
          </p:spPr>
          <p:txBody>
            <a:bodyPr wrap="square">
              <a:spAutoFit/>
            </a:bodyPr>
            <a:lstStyle/>
            <a:p>
              <a:pPr algn="dist"/>
              <a:endParaRPr lang="zh-CN" altLang="en-US" sz="2800" dirty="0">
                <a:solidFill>
                  <a:schemeClr val="bg1">
                    <a:lumMod val="65000"/>
                  </a:schemeClr>
                </a:solidFill>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外部设计</a:t>
            </a:r>
            <a:endParaRPr lang="zh-CN" altLang="en-US" dirty="0">
              <a:latin typeface="+mj-ea"/>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25763" b="5971"/>
          <a:stretch>
            <a:fillRect/>
          </a:stretch>
        </p:blipFill>
        <p:spPr>
          <a:xfrm>
            <a:off x="1279988" y="1150707"/>
            <a:ext cx="3374418" cy="4939030"/>
          </a:xfrm>
          <a:prstGeom prst="rect">
            <a:avLst/>
          </a:prstGeom>
        </p:spPr>
      </p:pic>
      <p:sp>
        <p:nvSpPr>
          <p:cNvPr id="7" name="矩形 6"/>
          <p:cNvSpPr/>
          <p:nvPr/>
        </p:nvSpPr>
        <p:spPr>
          <a:xfrm>
            <a:off x="5342561" y="1149139"/>
            <a:ext cx="5435029" cy="4939814"/>
          </a:xfrm>
          <a:prstGeom prst="rect">
            <a:avLst/>
          </a:prstGeom>
          <a:noFill/>
          <a:ln w="25400">
            <a:solidFill>
              <a:srgbClr val="386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457190" y="1449705"/>
            <a:ext cx="5297805" cy="922020"/>
          </a:xfrm>
          <a:prstGeom prst="rect">
            <a:avLst/>
          </a:prstGeom>
          <a:noFill/>
        </p:spPr>
        <p:txBody>
          <a:bodyPr wrap="square" rtlCol="0">
            <a:spAutoFit/>
          </a:bodyPr>
          <a:p>
            <a:r>
              <a:rPr lang="en-US" altLang="zh-CN"/>
              <a:t>1.</a:t>
            </a:r>
            <a:r>
              <a:rPr lang="zh-CN" altLang="en-US"/>
              <a:t>标识符和状态</a:t>
            </a:r>
            <a:endParaRPr lang="zh-CN" altLang="en-US"/>
          </a:p>
          <a:p>
            <a:r>
              <a:rPr lang="zh-CN" altLang="en-US"/>
              <a:t>数据库软件的名称：SQL Server 2008</a:t>
            </a:r>
            <a:endParaRPr lang="zh-CN" altLang="en-US"/>
          </a:p>
          <a:p>
            <a:r>
              <a:rPr lang="zh-CN" altLang="en-US"/>
              <a:t>数据库的名称为：校园帮</a:t>
            </a:r>
            <a:endParaRPr lang="zh-CN" altLang="en-US"/>
          </a:p>
        </p:txBody>
      </p:sp>
      <p:sp>
        <p:nvSpPr>
          <p:cNvPr id="5" name="文本框 4"/>
          <p:cNvSpPr txBox="1"/>
          <p:nvPr/>
        </p:nvSpPr>
        <p:spPr>
          <a:xfrm>
            <a:off x="5531485" y="2428875"/>
            <a:ext cx="5117465" cy="1198880"/>
          </a:xfrm>
          <a:prstGeom prst="rect">
            <a:avLst/>
          </a:prstGeom>
          <a:noFill/>
        </p:spPr>
        <p:txBody>
          <a:bodyPr wrap="square" rtlCol="0">
            <a:spAutoFit/>
          </a:bodyPr>
          <a:p>
            <a:r>
              <a:rPr lang="en-US" altLang="zh-CN"/>
              <a:t>2.</a:t>
            </a:r>
            <a:r>
              <a:rPr lang="zh-CN" altLang="en-US"/>
              <a:t>命名约定</a:t>
            </a:r>
            <a:endParaRPr lang="zh-CN" altLang="en-US"/>
          </a:p>
          <a:p>
            <a:r>
              <a:rPr lang="zh-CN" altLang="en-US"/>
              <a:t>所有的数据库命名都是以具体表的英文词汇组成，这样能够统一数据库表的命名，也能够更好的规范数据库表命名。</a:t>
            </a:r>
            <a:endParaRPr lang="zh-CN" altLang="en-US"/>
          </a:p>
        </p:txBody>
      </p:sp>
      <p:sp>
        <p:nvSpPr>
          <p:cNvPr id="8" name="文本框 7"/>
          <p:cNvSpPr txBox="1"/>
          <p:nvPr/>
        </p:nvSpPr>
        <p:spPr>
          <a:xfrm>
            <a:off x="5478145" y="3801110"/>
            <a:ext cx="5139055" cy="2030095"/>
          </a:xfrm>
          <a:prstGeom prst="rect">
            <a:avLst/>
          </a:prstGeom>
          <a:noFill/>
        </p:spPr>
        <p:txBody>
          <a:bodyPr wrap="square" rtlCol="0">
            <a:spAutoFit/>
          </a:bodyPr>
          <a:p>
            <a:r>
              <a:rPr lang="en-US" altLang="zh-CN"/>
              <a:t>3.</a:t>
            </a:r>
            <a:r>
              <a:rPr lang="zh-CN" altLang="en-US"/>
              <a:t>设计约定</a:t>
            </a:r>
            <a:endParaRPr lang="zh-CN" altLang="en-US"/>
          </a:p>
          <a:p>
            <a:r>
              <a:rPr lang="zh-CN" altLang="en-US"/>
              <a:t>在本系统中，数据库的设计采用PowerDesigner进行，并且采用面向对象的设计方法，首先进行对象实体的设计，最后将对象持久化到数据库中，所有的表和表之间的关联(ER图)都采用标准的PowerDesigner设计工具进行，这样能够将整个系统的设计和数据库设计有机的结合起来。</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000" fill="hold">
                                          <p:stCondLst>
                                            <p:cond delay="0"/>
                                          </p:stCondLst>
                                        </p:cTn>
                                        <p:tgtEl>
                                          <p:spTgt spid="5"/>
                                        </p:tgtEl>
                                        <p:attrNameLst>
                                          <p:attrName>style.visibility</p:attrName>
                                        </p:attrNameLst>
                                      </p:cBhvr>
                                      <p:to>
                                        <p:strVal val="visible"/>
                                      </p:to>
                                    </p:set>
                                    <p:animEffect transition="in" filter="blinds(horizontal)">
                                      <p:cBhvr>
                                        <p:cTn id="11" dur="1000"/>
                                        <p:tgtEl>
                                          <p:spTgt spid="5"/>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967105" y="408305"/>
            <a:ext cx="10654070" cy="583565"/>
          </a:xfrm>
          <a:prstGeom prst="rect">
            <a:avLst/>
          </a:prstGeom>
          <a:noFill/>
        </p:spPr>
        <p:txBody>
          <a:bodyPr wrap="square" rtlCol="0">
            <a:spAutoFit/>
          </a:bodyPr>
          <a:lstStyle/>
          <a:p>
            <a:r>
              <a:rPr lang="zh-CN" sz="3200" dirty="0">
                <a:latin typeface="+mj-ea"/>
                <a:ea typeface="+mj-ea"/>
                <a:sym typeface="+mn-ea"/>
              </a:rPr>
              <a:t>结构设计</a:t>
            </a:r>
            <a:endParaRPr lang="zh-CN" sz="3200" dirty="0">
              <a:latin typeface="+mj-ea"/>
              <a:ea typeface="+mj-ea"/>
              <a:sym typeface="+mn-ea"/>
            </a:endParaRPr>
          </a:p>
        </p:txBody>
      </p:sp>
      <p:sp>
        <p:nvSpPr>
          <p:cNvPr id="25" name="矩形 24"/>
          <p:cNvSpPr/>
          <p:nvPr/>
        </p:nvSpPr>
        <p:spPr>
          <a:xfrm>
            <a:off x="859155" y="1560027"/>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用户模块</a:t>
            </a:r>
            <a:endParaRPr lang="zh-CN" altLang="en-US" sz="2400" dirty="0">
              <a:latin typeface="+mj-ea"/>
              <a:ea typeface="+mj-ea"/>
            </a:endParaRPr>
          </a:p>
        </p:txBody>
      </p:sp>
      <p:sp>
        <p:nvSpPr>
          <p:cNvPr id="27" name="矩形 26"/>
          <p:cNvSpPr/>
          <p:nvPr/>
        </p:nvSpPr>
        <p:spPr>
          <a:xfrm>
            <a:off x="6439535" y="2845435"/>
            <a:ext cx="5069205" cy="829945"/>
          </a:xfrm>
          <a:prstGeom prst="rect">
            <a:avLst/>
          </a:prstGeom>
        </p:spPr>
        <p:txBody>
          <a:bodyPr wrap="square">
            <a:spAutoFit/>
          </a:bodyPr>
          <a:lstStyle/>
          <a:p>
            <a:r>
              <a:rPr lang="zh-CN" altLang="en-US" sz="2400" dirty="0">
                <a:latin typeface="黑体" panose="02010609060101010101" charset="-122"/>
                <a:ea typeface="黑体" panose="02010609060101010101" charset="-122"/>
              </a:rPr>
              <a:t>用户（注册时间，学号，微信昵称，微信头像，姓名，微信号）</a:t>
            </a:r>
            <a:endParaRPr lang="zh-CN" altLang="en-US" sz="2400" dirty="0">
              <a:latin typeface="黑体" panose="02010609060101010101" charset="-122"/>
              <a:ea typeface="黑体" panose="02010609060101010101" charset="-122"/>
            </a:endParaRPr>
          </a:p>
        </p:txBody>
      </p:sp>
      <p:pic>
        <p:nvPicPr>
          <p:cNvPr id="23" name="图片 2"/>
          <p:cNvPicPr>
            <a:picLocks noChangeAspect="1"/>
          </p:cNvPicPr>
          <p:nvPr/>
        </p:nvPicPr>
        <p:blipFill>
          <a:blip r:embed="rId1"/>
          <a:stretch>
            <a:fillRect/>
          </a:stretch>
        </p:blipFill>
        <p:spPr>
          <a:xfrm>
            <a:off x="466725" y="2336800"/>
            <a:ext cx="5781040" cy="3455035"/>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a:t>结构设计</a:t>
            </a:r>
            <a:endParaRPr lang="zh-CN" altLang="en-US"/>
          </a:p>
        </p:txBody>
      </p:sp>
      <p:sp>
        <p:nvSpPr>
          <p:cNvPr id="25" name="矩形 24"/>
          <p:cNvSpPr/>
          <p:nvPr/>
        </p:nvSpPr>
        <p:spPr>
          <a:xfrm>
            <a:off x="838200" y="1560027"/>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用户模块</a:t>
            </a:r>
            <a:endParaRPr lang="zh-CN" altLang="en-US" sz="2400" dirty="0">
              <a:latin typeface="+mj-ea"/>
              <a:ea typeface="+mj-ea"/>
            </a:endParaRPr>
          </a:p>
        </p:txBody>
      </p:sp>
      <p:pic>
        <p:nvPicPr>
          <p:cNvPr id="3" name="图片 3"/>
          <p:cNvPicPr>
            <a:picLocks noChangeAspect="1"/>
          </p:cNvPicPr>
          <p:nvPr/>
        </p:nvPicPr>
        <p:blipFill>
          <a:blip r:embed="rId1"/>
          <a:stretch>
            <a:fillRect/>
          </a:stretch>
        </p:blipFill>
        <p:spPr>
          <a:xfrm>
            <a:off x="684530" y="2220595"/>
            <a:ext cx="5731510" cy="4236720"/>
          </a:xfrm>
          <a:prstGeom prst="rect">
            <a:avLst/>
          </a:prstGeom>
          <a:noFill/>
          <a:ln>
            <a:noFill/>
          </a:ln>
        </p:spPr>
      </p:pic>
      <p:sp>
        <p:nvSpPr>
          <p:cNvPr id="4" name="文本框 3"/>
          <p:cNvSpPr txBox="1"/>
          <p:nvPr/>
        </p:nvSpPr>
        <p:spPr>
          <a:xfrm>
            <a:off x="7183120" y="2347595"/>
            <a:ext cx="3389630" cy="3046095"/>
          </a:xfrm>
          <a:prstGeom prst="rect">
            <a:avLst/>
          </a:prstGeom>
          <a:noFill/>
        </p:spPr>
        <p:txBody>
          <a:bodyPr wrap="square" rtlCol="0">
            <a:spAutoFit/>
          </a:bodyPr>
          <a:p>
            <a:r>
              <a:rPr lang="zh-CN" altLang="en-US" sz="2400"/>
              <a:t>学生（学号，姓名，年级，性别，系别，专业，是否在校，是否验证）</a:t>
            </a:r>
            <a:endParaRPr lang="zh-CN" altLang="en-US" sz="2400"/>
          </a:p>
          <a:p>
            <a:r>
              <a:rPr lang="zh-CN" altLang="en-US" sz="2400"/>
              <a:t>其中属性约束如下：</a:t>
            </a:r>
            <a:endParaRPr lang="zh-CN" altLang="en-US" sz="2400"/>
          </a:p>
          <a:p>
            <a:r>
              <a:rPr lang="zh-CN" altLang="en-US" sz="2400"/>
              <a:t>是否在校：0=未在校，1=在校；</a:t>
            </a:r>
            <a:endParaRPr lang="zh-CN" altLang="en-US" sz="2400"/>
          </a:p>
          <a:p>
            <a:r>
              <a:rPr lang="zh-CN" altLang="en-US" sz="2400"/>
              <a:t>是否验证：0=未验证，1=已验证；</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a:t>结构设计</a:t>
            </a:r>
            <a:endParaRPr lang="zh-CN" altLang="en-US"/>
          </a:p>
        </p:txBody>
      </p:sp>
      <p:pic>
        <p:nvPicPr>
          <p:cNvPr id="13" name="图片 13"/>
          <p:cNvPicPr>
            <a:picLocks noChangeAspect="1"/>
          </p:cNvPicPr>
          <p:nvPr/>
        </p:nvPicPr>
        <p:blipFill>
          <a:blip r:embed="rId1"/>
          <a:stretch>
            <a:fillRect/>
          </a:stretch>
        </p:blipFill>
        <p:spPr>
          <a:xfrm>
            <a:off x="502285" y="2241550"/>
            <a:ext cx="5340985" cy="3995420"/>
          </a:xfrm>
          <a:prstGeom prst="rect">
            <a:avLst/>
          </a:prstGeom>
          <a:noFill/>
          <a:ln>
            <a:noFill/>
          </a:ln>
        </p:spPr>
      </p:pic>
      <p:sp>
        <p:nvSpPr>
          <p:cNvPr id="25" name="矩形 24"/>
          <p:cNvSpPr/>
          <p:nvPr/>
        </p:nvSpPr>
        <p:spPr>
          <a:xfrm>
            <a:off x="598170" y="1587967"/>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用户模块</a:t>
            </a:r>
            <a:endParaRPr lang="zh-CN" altLang="en-US" sz="2400" dirty="0">
              <a:latin typeface="+mj-ea"/>
              <a:ea typeface="+mj-ea"/>
            </a:endParaRPr>
          </a:p>
        </p:txBody>
      </p:sp>
      <p:sp>
        <p:nvSpPr>
          <p:cNvPr id="5" name="文本框 4"/>
          <p:cNvSpPr txBox="1"/>
          <p:nvPr/>
        </p:nvSpPr>
        <p:spPr>
          <a:xfrm>
            <a:off x="6151880" y="2241550"/>
            <a:ext cx="4811395" cy="1198880"/>
          </a:xfrm>
          <a:prstGeom prst="rect">
            <a:avLst/>
          </a:prstGeom>
          <a:noFill/>
        </p:spPr>
        <p:txBody>
          <a:bodyPr wrap="square" rtlCol="0">
            <a:spAutoFit/>
          </a:bodyPr>
          <a:p>
            <a:r>
              <a:rPr lang="zh-CN" altLang="en-US" sz="2400"/>
              <a:t>发布（帖子编号，特征问题，特征答案，发布时间，图片，物品描述，发布类型，学号，物品关键字）</a:t>
            </a:r>
            <a:endParaRPr lang="zh-CN" altLang="en-US" sz="2400"/>
          </a:p>
        </p:txBody>
      </p:sp>
      <p:sp>
        <p:nvSpPr>
          <p:cNvPr id="6" name="文本框 5"/>
          <p:cNvSpPr txBox="1"/>
          <p:nvPr/>
        </p:nvSpPr>
        <p:spPr>
          <a:xfrm>
            <a:off x="6152515" y="3839845"/>
            <a:ext cx="4964430" cy="829945"/>
          </a:xfrm>
          <a:prstGeom prst="rect">
            <a:avLst/>
          </a:prstGeom>
          <a:noFill/>
        </p:spPr>
        <p:txBody>
          <a:bodyPr wrap="square" rtlCol="0">
            <a:spAutoFit/>
          </a:bodyPr>
          <a:p>
            <a:r>
              <a:rPr lang="zh-CN" altLang="en-US" sz="2400"/>
              <a:t>其中属性约束如下：</a:t>
            </a:r>
            <a:endParaRPr lang="zh-CN" altLang="en-US" sz="2400"/>
          </a:p>
          <a:p>
            <a:r>
              <a:rPr lang="zh-CN" altLang="en-US" sz="2400"/>
              <a:t>发布类型：0为失物贴，1为拾遗贴；</a:t>
            </a:r>
            <a:endParaRPr lang="zh-CN" altLang="en-US"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79096"/>
            <a:ext cx="10515600" cy="600646"/>
          </a:xfrm>
        </p:spPr>
        <p:txBody>
          <a:bodyPr/>
          <a:p>
            <a:r>
              <a:rPr lang="zh-CN" altLang="en-US"/>
              <a:t>结构设计</a:t>
            </a:r>
            <a:endParaRPr lang="zh-CN" altLang="en-US"/>
          </a:p>
        </p:txBody>
      </p:sp>
      <p:sp>
        <p:nvSpPr>
          <p:cNvPr id="25" name="矩形 24"/>
          <p:cNvSpPr/>
          <p:nvPr/>
        </p:nvSpPr>
        <p:spPr>
          <a:xfrm>
            <a:off x="716280" y="1587967"/>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用户模块</a:t>
            </a:r>
            <a:endParaRPr lang="zh-CN" altLang="en-US" sz="2400" dirty="0">
              <a:latin typeface="+mj-ea"/>
              <a:ea typeface="+mj-ea"/>
            </a:endParaRPr>
          </a:p>
        </p:txBody>
      </p:sp>
      <p:pic>
        <p:nvPicPr>
          <p:cNvPr id="8" name="图片 8"/>
          <p:cNvPicPr>
            <a:picLocks noChangeAspect="1"/>
          </p:cNvPicPr>
          <p:nvPr/>
        </p:nvPicPr>
        <p:blipFill>
          <a:blip r:embed="rId1"/>
          <a:stretch>
            <a:fillRect/>
          </a:stretch>
        </p:blipFill>
        <p:spPr>
          <a:xfrm>
            <a:off x="408305" y="2515235"/>
            <a:ext cx="5401945" cy="3569970"/>
          </a:xfrm>
          <a:prstGeom prst="rect">
            <a:avLst/>
          </a:prstGeom>
          <a:noFill/>
          <a:ln>
            <a:noFill/>
          </a:ln>
        </p:spPr>
      </p:pic>
      <p:sp>
        <p:nvSpPr>
          <p:cNvPr id="3" name="文本框 2"/>
          <p:cNvSpPr txBox="1"/>
          <p:nvPr/>
        </p:nvSpPr>
        <p:spPr>
          <a:xfrm>
            <a:off x="6695440" y="3013710"/>
            <a:ext cx="3877945" cy="829945"/>
          </a:xfrm>
          <a:prstGeom prst="rect">
            <a:avLst/>
          </a:prstGeom>
          <a:noFill/>
        </p:spPr>
        <p:txBody>
          <a:bodyPr wrap="square" rtlCol="0">
            <a:spAutoFit/>
          </a:bodyPr>
          <a:p>
            <a:r>
              <a:rPr lang="zh-CN" altLang="en-US" sz="2400"/>
              <a:t>我的发布（发布时间，帖子编号，学号）</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407036"/>
            <a:ext cx="10515600" cy="600646"/>
          </a:xfrm>
        </p:spPr>
        <p:txBody>
          <a:bodyPr/>
          <a:p>
            <a:r>
              <a:rPr lang="zh-CN" altLang="en-US"/>
              <a:t>结构设计</a:t>
            </a:r>
            <a:endParaRPr lang="zh-CN" altLang="en-US"/>
          </a:p>
        </p:txBody>
      </p:sp>
      <p:sp>
        <p:nvSpPr>
          <p:cNvPr id="25" name="矩形 24"/>
          <p:cNvSpPr/>
          <p:nvPr/>
        </p:nvSpPr>
        <p:spPr>
          <a:xfrm>
            <a:off x="3165475" y="86343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管理员模块</a:t>
            </a:r>
            <a:endParaRPr lang="zh-CN" altLang="en-US" sz="2400" dirty="0">
              <a:latin typeface="+mj-ea"/>
              <a:ea typeface="+mj-ea"/>
            </a:endParaRPr>
          </a:p>
        </p:txBody>
      </p:sp>
      <p:sp>
        <p:nvSpPr>
          <p:cNvPr id="4" name="文本框 3"/>
          <p:cNvSpPr txBox="1"/>
          <p:nvPr/>
        </p:nvSpPr>
        <p:spPr>
          <a:xfrm>
            <a:off x="299085" y="1496060"/>
            <a:ext cx="4896485" cy="829945"/>
          </a:xfrm>
          <a:prstGeom prst="rect">
            <a:avLst/>
          </a:prstGeom>
          <a:noFill/>
        </p:spPr>
        <p:txBody>
          <a:bodyPr wrap="square" rtlCol="0">
            <a:spAutoFit/>
          </a:bodyPr>
          <a:p>
            <a:r>
              <a:rPr lang="zh-CN" altLang="en-US" sz="2400"/>
              <a:t>管理员（账号，密码，姓名，头像，最后一次登录时间）</a:t>
            </a:r>
            <a:endParaRPr lang="zh-CN" altLang="en-US" sz="2400"/>
          </a:p>
        </p:txBody>
      </p:sp>
      <p:pic>
        <p:nvPicPr>
          <p:cNvPr id="5" name="图片 4"/>
          <p:cNvPicPr>
            <a:picLocks noChangeAspect="1"/>
          </p:cNvPicPr>
          <p:nvPr/>
        </p:nvPicPr>
        <p:blipFill>
          <a:blip r:embed="rId1"/>
          <a:stretch>
            <a:fillRect/>
          </a:stretch>
        </p:blipFill>
        <p:spPr>
          <a:xfrm>
            <a:off x="187325" y="2242185"/>
            <a:ext cx="5384800" cy="3862070"/>
          </a:xfrm>
          <a:prstGeom prst="rect">
            <a:avLst/>
          </a:prstGeom>
          <a:noFill/>
          <a:ln>
            <a:noFill/>
          </a:ln>
        </p:spPr>
      </p:pic>
      <p:sp>
        <p:nvSpPr>
          <p:cNvPr id="6" name="文本框 5"/>
          <p:cNvSpPr txBox="1"/>
          <p:nvPr/>
        </p:nvSpPr>
        <p:spPr>
          <a:xfrm>
            <a:off x="6541770" y="1496060"/>
            <a:ext cx="4645025" cy="829945"/>
          </a:xfrm>
          <a:prstGeom prst="rect">
            <a:avLst/>
          </a:prstGeom>
          <a:noFill/>
        </p:spPr>
        <p:txBody>
          <a:bodyPr wrap="square" rtlCol="0">
            <a:spAutoFit/>
          </a:bodyPr>
          <a:p>
            <a:r>
              <a:rPr lang="zh-CN" altLang="en-US" sz="2400"/>
              <a:t>回应（帖子编号，特征问题，特征答案，用户答案，贴的类型）</a:t>
            </a:r>
            <a:endParaRPr lang="zh-CN" altLang="en-US" sz="2400"/>
          </a:p>
        </p:txBody>
      </p:sp>
      <p:pic>
        <p:nvPicPr>
          <p:cNvPr id="7" name="图片 5"/>
          <p:cNvPicPr>
            <a:picLocks noChangeAspect="1"/>
          </p:cNvPicPr>
          <p:nvPr/>
        </p:nvPicPr>
        <p:blipFill>
          <a:blip r:embed="rId2"/>
          <a:stretch>
            <a:fillRect/>
          </a:stretch>
        </p:blipFill>
        <p:spPr>
          <a:xfrm>
            <a:off x="6083618" y="2325688"/>
            <a:ext cx="5269865" cy="3387725"/>
          </a:xfrm>
          <a:prstGeom prst="rect">
            <a:avLst/>
          </a:prstGeom>
          <a:noFill/>
          <a:ln>
            <a:noFill/>
          </a:ln>
        </p:spPr>
      </p:pic>
      <p:sp>
        <p:nvSpPr>
          <p:cNvPr id="8" name="文本框 7"/>
          <p:cNvSpPr txBox="1"/>
          <p:nvPr/>
        </p:nvSpPr>
        <p:spPr>
          <a:xfrm>
            <a:off x="6652895" y="5514975"/>
            <a:ext cx="4700905" cy="829945"/>
          </a:xfrm>
          <a:prstGeom prst="rect">
            <a:avLst/>
          </a:prstGeom>
          <a:noFill/>
        </p:spPr>
        <p:txBody>
          <a:bodyPr wrap="square" rtlCol="0">
            <a:spAutoFit/>
          </a:bodyPr>
          <a:p>
            <a:r>
              <a:rPr lang="zh-CN" altLang="en-US" sz="2400"/>
              <a:t>其中属性约束如下：</a:t>
            </a:r>
            <a:endParaRPr lang="zh-CN" altLang="en-US" sz="2400"/>
          </a:p>
          <a:p>
            <a:r>
              <a:rPr lang="zh-CN" altLang="en-US" sz="2400"/>
              <a:t>贴的类型：0=失物贴，1=拾遗贴</a:t>
            </a:r>
            <a:r>
              <a:rPr lang="zh-CN" altLang="en-US"/>
              <a:t>；</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rotWithShape="1">
          <a:blip r:embed="rId1">
            <a:extLst>
              <a:ext uri="{28A0092B-C50C-407E-A947-70E740481C1C}">
                <a14:useLocalDpi xmlns:a14="http://schemas.microsoft.com/office/drawing/2010/main" val="0"/>
              </a:ext>
            </a:extLst>
          </a:blip>
          <a:srcRect r="39244" b="38480"/>
          <a:stretch>
            <a:fillRect/>
          </a:stretch>
        </p:blipFill>
        <p:spPr>
          <a:xfrm>
            <a:off x="0" y="-1"/>
            <a:ext cx="6772940" cy="6858001"/>
          </a:xfrm>
          <a:prstGeom prst="rect">
            <a:avLst/>
          </a:prstGeom>
        </p:spPr>
      </p:pic>
      <p:sp>
        <p:nvSpPr>
          <p:cNvPr id="38" name="文本占位符 8"/>
          <p:cNvSpPr txBox="1"/>
          <p:nvPr/>
        </p:nvSpPr>
        <p:spPr>
          <a:xfrm>
            <a:off x="8134789" y="918531"/>
            <a:ext cx="2733247" cy="914400"/>
          </a:xfrm>
          <a:prstGeom prst="rect">
            <a:avLst/>
          </a:prstGeom>
        </p:spPr>
        <p:txBody>
          <a:bodyPr>
            <a:noAutofit/>
          </a:bodyPr>
          <a:lstStyle>
            <a:lvl1pPr marL="0" indent="0" algn="dist" defTabSz="914400" rtl="0" eaLnBrk="1" latinLnBrk="0" hangingPunct="1">
              <a:lnSpc>
                <a:spcPct val="90000"/>
              </a:lnSpc>
              <a:spcBef>
                <a:spcPts val="1000"/>
              </a:spcBef>
              <a:buFont typeface="Arial" panose="020B0604020202020204" pitchFamily="34" charset="0"/>
              <a:buNone/>
              <a:defRPr sz="4800" b="1" kern="1200">
                <a:solidFill>
                  <a:schemeClr val="tx1"/>
                </a:solidFill>
                <a:latin typeface="+mn-ea"/>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t>目录</a:t>
            </a:r>
            <a:endParaRPr lang="zh-CN" dirty="0"/>
          </a:p>
        </p:txBody>
      </p:sp>
      <p:cxnSp>
        <p:nvCxnSpPr>
          <p:cNvPr id="39" name="直接连接符 38"/>
          <p:cNvCxnSpPr/>
          <p:nvPr/>
        </p:nvCxnSpPr>
        <p:spPr>
          <a:xfrm>
            <a:off x="7538484" y="918558"/>
            <a:ext cx="3964016" cy="0"/>
          </a:xfrm>
          <a:prstGeom prst="line">
            <a:avLst/>
          </a:prstGeom>
          <a:ln w="19050"/>
        </p:spPr>
        <p:style>
          <a:lnRef idx="1">
            <a:schemeClr val="dk1"/>
          </a:lnRef>
          <a:fillRef idx="0">
            <a:schemeClr val="dk1"/>
          </a:fillRef>
          <a:effectRef idx="0">
            <a:schemeClr val="dk1"/>
          </a:effectRef>
          <a:fontRef idx="minor">
            <a:schemeClr val="tx1"/>
          </a:fontRef>
        </p:style>
      </p:cxnSp>
      <p:sp>
        <p:nvSpPr>
          <p:cNvPr id="40" name="矩形: 圆顶角 39"/>
          <p:cNvSpPr/>
          <p:nvPr/>
        </p:nvSpPr>
        <p:spPr>
          <a:xfrm rot="10800000">
            <a:off x="8134789" y="918531"/>
            <a:ext cx="2733247" cy="914344"/>
          </a:xfrm>
          <a:prstGeom prst="round2Same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7743629" y="2633447"/>
            <a:ext cx="544155" cy="544155"/>
            <a:chOff x="6438478" y="3810742"/>
            <a:chExt cx="1428104" cy="1428104"/>
          </a:xfrm>
        </p:grpSpPr>
        <p:sp>
          <p:nvSpPr>
            <p:cNvPr id="43" name="流程图: 接点 42"/>
            <p:cNvSpPr/>
            <p:nvPr userDrawn="1"/>
          </p:nvSpPr>
          <p:spPr>
            <a:xfrm>
              <a:off x="6438478" y="3810742"/>
              <a:ext cx="1428104" cy="1428104"/>
            </a:xfrm>
            <a:prstGeom prst="flowChartConnector">
              <a:avLst/>
            </a:prstGeom>
            <a:solidFill>
              <a:srgbClr val="386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038" y="4011302"/>
              <a:ext cx="1026983" cy="1026983"/>
            </a:xfrm>
            <a:prstGeom prst="rect">
              <a:avLst/>
            </a:prstGeom>
          </p:spPr>
        </p:pic>
      </p:grpSp>
      <p:grpSp>
        <p:nvGrpSpPr>
          <p:cNvPr id="45" name="组合 44"/>
          <p:cNvGrpSpPr/>
          <p:nvPr/>
        </p:nvGrpSpPr>
        <p:grpSpPr>
          <a:xfrm>
            <a:off x="7743629" y="3469702"/>
            <a:ext cx="544155" cy="543560"/>
            <a:chOff x="6438478" y="3810742"/>
            <a:chExt cx="1428104" cy="1428104"/>
          </a:xfrm>
        </p:grpSpPr>
        <p:sp>
          <p:nvSpPr>
            <p:cNvPr id="46" name="流程图: 接点 45"/>
            <p:cNvSpPr/>
            <p:nvPr userDrawn="1"/>
          </p:nvSpPr>
          <p:spPr>
            <a:xfrm>
              <a:off x="6438478" y="3810742"/>
              <a:ext cx="1428104" cy="1428104"/>
            </a:xfrm>
            <a:prstGeom prst="flowChartConnector">
              <a:avLst/>
            </a:prstGeom>
            <a:solidFill>
              <a:srgbClr val="386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038" y="4011302"/>
              <a:ext cx="1026983" cy="1026983"/>
            </a:xfrm>
            <a:prstGeom prst="rect">
              <a:avLst/>
            </a:prstGeom>
          </p:spPr>
        </p:pic>
      </p:grpSp>
      <p:grpSp>
        <p:nvGrpSpPr>
          <p:cNvPr id="48" name="组合 47"/>
          <p:cNvGrpSpPr/>
          <p:nvPr/>
        </p:nvGrpSpPr>
        <p:grpSpPr>
          <a:xfrm>
            <a:off x="7744264" y="4313617"/>
            <a:ext cx="544155" cy="543560"/>
            <a:chOff x="6438478" y="3810742"/>
            <a:chExt cx="1428104" cy="1428104"/>
          </a:xfrm>
        </p:grpSpPr>
        <p:sp>
          <p:nvSpPr>
            <p:cNvPr id="49" name="流程图: 接点 48"/>
            <p:cNvSpPr/>
            <p:nvPr userDrawn="1"/>
          </p:nvSpPr>
          <p:spPr>
            <a:xfrm>
              <a:off x="6438478" y="3810742"/>
              <a:ext cx="1428104" cy="1428104"/>
            </a:xfrm>
            <a:prstGeom prst="flowChartConnector">
              <a:avLst/>
            </a:prstGeom>
            <a:solidFill>
              <a:srgbClr val="386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图片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038" y="4011302"/>
              <a:ext cx="1026983" cy="1026983"/>
            </a:xfrm>
            <a:prstGeom prst="rect">
              <a:avLst/>
            </a:prstGeom>
          </p:spPr>
        </p:pic>
      </p:grpSp>
      <p:grpSp>
        <p:nvGrpSpPr>
          <p:cNvPr id="51" name="组合 50"/>
          <p:cNvGrpSpPr/>
          <p:nvPr/>
        </p:nvGrpSpPr>
        <p:grpSpPr>
          <a:xfrm>
            <a:off x="7743629" y="5168327"/>
            <a:ext cx="544155" cy="543560"/>
            <a:chOff x="6438478" y="3810742"/>
            <a:chExt cx="1428104" cy="1428104"/>
          </a:xfrm>
        </p:grpSpPr>
        <p:sp>
          <p:nvSpPr>
            <p:cNvPr id="52" name="流程图: 接点 51"/>
            <p:cNvSpPr/>
            <p:nvPr userDrawn="1"/>
          </p:nvSpPr>
          <p:spPr>
            <a:xfrm>
              <a:off x="6438478" y="3810742"/>
              <a:ext cx="1428104" cy="1428104"/>
            </a:xfrm>
            <a:prstGeom prst="flowChartConnector">
              <a:avLst/>
            </a:prstGeom>
            <a:solidFill>
              <a:srgbClr val="3865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038" y="4011302"/>
              <a:ext cx="1026983" cy="1026983"/>
            </a:xfrm>
            <a:prstGeom prst="rect">
              <a:avLst/>
            </a:prstGeom>
          </p:spPr>
        </p:pic>
      </p:grpSp>
      <p:sp>
        <p:nvSpPr>
          <p:cNvPr id="54" name="文本占位符 13"/>
          <p:cNvSpPr txBox="1"/>
          <p:nvPr/>
        </p:nvSpPr>
        <p:spPr>
          <a:xfrm>
            <a:off x="8602329" y="3536157"/>
            <a:ext cx="5085440" cy="4102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数据库设计</a:t>
            </a:r>
            <a:endParaRPr lang="zh-CN" altLang="en-US" dirty="0"/>
          </a:p>
        </p:txBody>
      </p:sp>
      <p:sp>
        <p:nvSpPr>
          <p:cNvPr id="55" name="文本占位符 13"/>
          <p:cNvSpPr txBox="1"/>
          <p:nvPr/>
        </p:nvSpPr>
        <p:spPr>
          <a:xfrm>
            <a:off x="8602329" y="4370547"/>
            <a:ext cx="5085440" cy="4102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开发时间和分工介绍</a:t>
            </a:r>
            <a:endParaRPr lang="zh-CN" altLang="en-US" dirty="0"/>
          </a:p>
        </p:txBody>
      </p:sp>
      <p:sp>
        <p:nvSpPr>
          <p:cNvPr id="56" name="文本占位符 13"/>
          <p:cNvSpPr txBox="1"/>
          <p:nvPr/>
        </p:nvSpPr>
        <p:spPr>
          <a:xfrm>
            <a:off x="8602329" y="5225257"/>
            <a:ext cx="5085440" cy="41021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工作流程和贡献比例</a:t>
            </a:r>
            <a:endParaRPr lang="zh-CN" altLang="en-US" dirty="0"/>
          </a:p>
        </p:txBody>
      </p:sp>
      <p:sp>
        <p:nvSpPr>
          <p:cNvPr id="41" name="文本占位符 13"/>
          <p:cNvSpPr txBox="1"/>
          <p:nvPr/>
        </p:nvSpPr>
        <p:spPr>
          <a:xfrm>
            <a:off x="8602345" y="2700655"/>
            <a:ext cx="5262880" cy="41084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dirty="0"/>
              <a:t>系统设计</a:t>
            </a:r>
            <a:endParaRPr lang="zh-CN" alt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65126"/>
            <a:ext cx="10515600" cy="600646"/>
          </a:xfrm>
        </p:spPr>
        <p:txBody>
          <a:bodyPr/>
          <a:p>
            <a:r>
              <a:rPr lang="zh-CN" altLang="en-US"/>
              <a:t>结构设计</a:t>
            </a:r>
            <a:endParaRPr lang="zh-CN" altLang="en-US"/>
          </a:p>
        </p:txBody>
      </p:sp>
      <p:sp>
        <p:nvSpPr>
          <p:cNvPr id="25" name="矩形 24"/>
          <p:cNvSpPr/>
          <p:nvPr/>
        </p:nvSpPr>
        <p:spPr>
          <a:xfrm>
            <a:off x="3165475" y="86343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管理员模块</a:t>
            </a:r>
            <a:endParaRPr lang="zh-CN" altLang="en-US" sz="2400" dirty="0">
              <a:latin typeface="+mj-ea"/>
              <a:ea typeface="+mj-ea"/>
            </a:endParaRPr>
          </a:p>
        </p:txBody>
      </p:sp>
      <p:sp>
        <p:nvSpPr>
          <p:cNvPr id="4" name="文本框 3"/>
          <p:cNvSpPr txBox="1"/>
          <p:nvPr/>
        </p:nvSpPr>
        <p:spPr>
          <a:xfrm>
            <a:off x="418465" y="1524000"/>
            <a:ext cx="5342255" cy="1198880"/>
          </a:xfrm>
          <a:prstGeom prst="rect">
            <a:avLst/>
          </a:prstGeom>
          <a:noFill/>
        </p:spPr>
        <p:txBody>
          <a:bodyPr wrap="square" rtlCol="0">
            <a:spAutoFit/>
          </a:bodyPr>
          <a:p>
            <a:r>
              <a:rPr lang="zh-CN" altLang="en-US" sz="2400"/>
              <a:t>管理员操作（学号，贴号，操作类型，操作序号，操作时间，贴的名称，帖子类型）</a:t>
            </a:r>
            <a:endParaRPr lang="zh-CN" altLang="en-US" sz="2400"/>
          </a:p>
        </p:txBody>
      </p:sp>
      <p:pic>
        <p:nvPicPr>
          <p:cNvPr id="9" name="图片 9"/>
          <p:cNvPicPr>
            <a:picLocks noChangeAspect="1"/>
          </p:cNvPicPr>
          <p:nvPr/>
        </p:nvPicPr>
        <p:blipFill>
          <a:blip r:embed="rId1"/>
          <a:stretch>
            <a:fillRect/>
          </a:stretch>
        </p:blipFill>
        <p:spPr>
          <a:xfrm>
            <a:off x="418465" y="2722880"/>
            <a:ext cx="5010785" cy="3904615"/>
          </a:xfrm>
          <a:prstGeom prst="rect">
            <a:avLst/>
          </a:prstGeom>
          <a:noFill/>
          <a:ln>
            <a:noFill/>
          </a:ln>
        </p:spPr>
      </p:pic>
      <p:sp>
        <p:nvSpPr>
          <p:cNvPr id="7" name="文本框 6"/>
          <p:cNvSpPr txBox="1"/>
          <p:nvPr/>
        </p:nvSpPr>
        <p:spPr>
          <a:xfrm>
            <a:off x="5429250" y="3928745"/>
            <a:ext cx="6640830" cy="1198880"/>
          </a:xfrm>
          <a:prstGeom prst="rect">
            <a:avLst/>
          </a:prstGeom>
          <a:noFill/>
        </p:spPr>
        <p:txBody>
          <a:bodyPr wrap="square" rtlCol="0">
            <a:spAutoFit/>
          </a:bodyPr>
          <a:p>
            <a:r>
              <a:rPr lang="zh-CN" altLang="en-US" sz="2400"/>
              <a:t>其中属性约束如下：</a:t>
            </a:r>
            <a:endParaRPr lang="zh-CN" altLang="en-US" sz="2400"/>
          </a:p>
          <a:p>
            <a:r>
              <a:rPr lang="zh-CN" altLang="en-US" sz="2400"/>
              <a:t>贴的类型：0=失物贴，1=拾遗贴；</a:t>
            </a:r>
            <a:endParaRPr lang="zh-CN" altLang="en-US" sz="2400"/>
          </a:p>
          <a:p>
            <a:r>
              <a:rPr lang="zh-CN" altLang="en-US" sz="2400"/>
              <a:t>操作类型：00=删除贴，01=注销用户，11=审核；</a:t>
            </a: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1"/>
          <p:cNvSpPr>
            <a:spLocks noGrp="1"/>
          </p:cNvSpPr>
          <p:nvPr/>
        </p:nvSpPr>
        <p:spPr>
          <a:xfrm>
            <a:off x="838028" y="365126"/>
            <a:ext cx="10515600" cy="6006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zh-CN" altLang="en-US"/>
              <a:t>结构设计</a:t>
            </a:r>
            <a:endParaRPr lang="zh-CN" altLang="en-US"/>
          </a:p>
        </p:txBody>
      </p:sp>
      <p:sp>
        <p:nvSpPr>
          <p:cNvPr id="6" name="矩形 5"/>
          <p:cNvSpPr/>
          <p:nvPr/>
        </p:nvSpPr>
        <p:spPr>
          <a:xfrm>
            <a:off x="3165475" y="86343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管理员模块</a:t>
            </a:r>
            <a:endParaRPr lang="zh-CN" altLang="en-US" sz="2400" dirty="0">
              <a:latin typeface="+mj-ea"/>
              <a:ea typeface="+mj-ea"/>
            </a:endParaRPr>
          </a:p>
        </p:txBody>
      </p:sp>
      <p:sp>
        <p:nvSpPr>
          <p:cNvPr id="8" name="文本框 7"/>
          <p:cNvSpPr txBox="1"/>
          <p:nvPr/>
        </p:nvSpPr>
        <p:spPr>
          <a:xfrm>
            <a:off x="418465" y="1524000"/>
            <a:ext cx="5342255" cy="1198880"/>
          </a:xfrm>
          <a:prstGeom prst="rect">
            <a:avLst/>
          </a:prstGeom>
          <a:noFill/>
        </p:spPr>
        <p:txBody>
          <a:bodyPr wrap="square" rtlCol="0">
            <a:spAutoFit/>
          </a:bodyPr>
          <a:p>
            <a:r>
              <a:rPr lang="zh-CN" altLang="en-US" sz="2400"/>
              <a:t>审核结果（帖子编号，审核账号，状态，时间，学号，帖子类型，驳回原因）</a:t>
            </a:r>
            <a:endParaRPr lang="zh-CN" altLang="en-US" sz="2400"/>
          </a:p>
        </p:txBody>
      </p:sp>
      <p:sp>
        <p:nvSpPr>
          <p:cNvPr id="11" name="文本框 10"/>
          <p:cNvSpPr txBox="1"/>
          <p:nvPr/>
        </p:nvSpPr>
        <p:spPr>
          <a:xfrm>
            <a:off x="5429250" y="3928745"/>
            <a:ext cx="6640830" cy="1198880"/>
          </a:xfrm>
          <a:prstGeom prst="rect">
            <a:avLst/>
          </a:prstGeom>
          <a:noFill/>
        </p:spPr>
        <p:txBody>
          <a:bodyPr wrap="square" rtlCol="0">
            <a:spAutoFit/>
          </a:bodyPr>
          <a:p>
            <a:r>
              <a:rPr lang="zh-CN" altLang="en-US" sz="2400"/>
              <a:t>其中属性约束如下：</a:t>
            </a:r>
            <a:endParaRPr lang="zh-CN" altLang="en-US" sz="2400"/>
          </a:p>
          <a:p>
            <a:r>
              <a:rPr lang="zh-CN" altLang="en-US" sz="2400"/>
              <a:t>帖子类型：0=失物贴，1=拾遗贴；</a:t>
            </a:r>
            <a:endParaRPr lang="zh-CN" altLang="en-US" sz="2400"/>
          </a:p>
          <a:p>
            <a:r>
              <a:rPr lang="zh-CN" altLang="en-US" sz="2400"/>
              <a:t>状态：00=未审核，01=通过，10=未通过；</a:t>
            </a:r>
            <a:endParaRPr lang="zh-CN" altLang="en-US" sz="2400"/>
          </a:p>
        </p:txBody>
      </p:sp>
      <p:pic>
        <p:nvPicPr>
          <p:cNvPr id="12" name="图片 10"/>
          <p:cNvPicPr>
            <a:picLocks noChangeAspect="1"/>
          </p:cNvPicPr>
          <p:nvPr/>
        </p:nvPicPr>
        <p:blipFill>
          <a:blip r:embed="rId1"/>
          <a:stretch>
            <a:fillRect/>
          </a:stretch>
        </p:blipFill>
        <p:spPr>
          <a:xfrm>
            <a:off x="502285" y="2625090"/>
            <a:ext cx="4926965" cy="404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a:t>结构设计</a:t>
            </a:r>
            <a:endParaRPr lang="zh-CN" altLang="en-US"/>
          </a:p>
        </p:txBody>
      </p:sp>
      <p:sp>
        <p:nvSpPr>
          <p:cNvPr id="6" name="矩形 5"/>
          <p:cNvSpPr/>
          <p:nvPr/>
        </p:nvSpPr>
        <p:spPr>
          <a:xfrm>
            <a:off x="3165475" y="86343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信息模块</a:t>
            </a:r>
            <a:endParaRPr lang="zh-CN" altLang="en-US" sz="2400" dirty="0">
              <a:latin typeface="+mj-ea"/>
              <a:ea typeface="+mj-ea"/>
            </a:endParaRPr>
          </a:p>
        </p:txBody>
      </p:sp>
      <p:sp>
        <p:nvSpPr>
          <p:cNvPr id="4" name="文本框 3"/>
          <p:cNvSpPr txBox="1"/>
          <p:nvPr/>
        </p:nvSpPr>
        <p:spPr>
          <a:xfrm>
            <a:off x="473710" y="1565910"/>
            <a:ext cx="5105400" cy="1568450"/>
          </a:xfrm>
          <a:prstGeom prst="rect">
            <a:avLst/>
          </a:prstGeom>
          <a:noFill/>
        </p:spPr>
        <p:txBody>
          <a:bodyPr wrap="square" rtlCol="0">
            <a:spAutoFit/>
          </a:bodyPr>
          <a:p>
            <a:r>
              <a:rPr lang="zh-CN" altLang="en-US" sz="2400"/>
              <a:t>所有贴信息（帖子编号，图片，特征问题，特征答案，关键字搜索，物品描述，学号，物品标题，发布时间，发布类型）</a:t>
            </a:r>
            <a:endParaRPr lang="zh-CN" altLang="en-US" sz="2400"/>
          </a:p>
        </p:txBody>
      </p:sp>
      <p:pic>
        <p:nvPicPr>
          <p:cNvPr id="5" name="图片 6"/>
          <p:cNvPicPr>
            <a:picLocks noChangeAspect="1"/>
          </p:cNvPicPr>
          <p:nvPr/>
        </p:nvPicPr>
        <p:blipFill>
          <a:blip r:embed="rId1"/>
          <a:stretch>
            <a:fillRect/>
          </a:stretch>
        </p:blipFill>
        <p:spPr>
          <a:xfrm>
            <a:off x="308610" y="3021965"/>
            <a:ext cx="5521960" cy="3836035"/>
          </a:xfrm>
          <a:prstGeom prst="rect">
            <a:avLst/>
          </a:prstGeom>
          <a:noFill/>
          <a:ln>
            <a:noFill/>
          </a:ln>
        </p:spPr>
      </p:pic>
      <p:sp>
        <p:nvSpPr>
          <p:cNvPr id="7" name="文本框 6"/>
          <p:cNvSpPr txBox="1"/>
          <p:nvPr/>
        </p:nvSpPr>
        <p:spPr>
          <a:xfrm>
            <a:off x="6179185" y="4105275"/>
            <a:ext cx="3376295" cy="1198880"/>
          </a:xfrm>
          <a:prstGeom prst="rect">
            <a:avLst/>
          </a:prstGeom>
          <a:noFill/>
        </p:spPr>
        <p:txBody>
          <a:bodyPr wrap="square" rtlCol="0">
            <a:spAutoFit/>
          </a:bodyPr>
          <a:p>
            <a:r>
              <a:rPr lang="zh-CN" altLang="en-US" sz="2400"/>
              <a:t>其中属性约束如下：</a:t>
            </a:r>
            <a:endParaRPr lang="zh-CN" altLang="en-US" sz="2400"/>
          </a:p>
          <a:p>
            <a:r>
              <a:rPr lang="zh-CN" altLang="en-US" sz="2400"/>
              <a:t>发布类型：0=失物贴，1=拾遗贴；</a:t>
            </a:r>
            <a:endParaRPr lang="zh-CN" altLang="en-US"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65126"/>
            <a:ext cx="10515600" cy="600646"/>
          </a:xfrm>
        </p:spPr>
        <p:txBody>
          <a:bodyPr/>
          <a:p>
            <a:r>
              <a:rPr lang="zh-CN" altLang="en-US"/>
              <a:t>结构设计</a:t>
            </a:r>
            <a:endParaRPr lang="zh-CN" altLang="en-US"/>
          </a:p>
        </p:txBody>
      </p:sp>
      <p:sp>
        <p:nvSpPr>
          <p:cNvPr id="6" name="矩形 5"/>
          <p:cNvSpPr/>
          <p:nvPr/>
        </p:nvSpPr>
        <p:spPr>
          <a:xfrm>
            <a:off x="3305175" y="44687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用户局部</a:t>
            </a:r>
            <a:r>
              <a:rPr lang="en-US" altLang="zh-CN" sz="2400" dirty="0">
                <a:latin typeface="+mj-ea"/>
                <a:ea typeface="+mj-ea"/>
              </a:rPr>
              <a:t>E-R</a:t>
            </a:r>
            <a:r>
              <a:rPr lang="zh-CN" altLang="en-US" sz="2400" dirty="0">
                <a:latin typeface="+mj-ea"/>
                <a:ea typeface="+mj-ea"/>
              </a:rPr>
              <a:t>图</a:t>
            </a:r>
            <a:endParaRPr lang="zh-CN" altLang="en-US" sz="2400" dirty="0">
              <a:latin typeface="+mj-ea"/>
              <a:ea typeface="+mj-ea"/>
            </a:endParaRPr>
          </a:p>
        </p:txBody>
      </p:sp>
      <p:pic>
        <p:nvPicPr>
          <p:cNvPr id="3" name="图片 2" descr="用户局部"/>
          <p:cNvPicPr>
            <a:picLocks noChangeAspect="1"/>
          </p:cNvPicPr>
          <p:nvPr/>
        </p:nvPicPr>
        <p:blipFill>
          <a:blip r:embed="rId1"/>
          <a:stretch>
            <a:fillRect/>
          </a:stretch>
        </p:blipFill>
        <p:spPr>
          <a:xfrm>
            <a:off x="838200" y="883920"/>
            <a:ext cx="10422890" cy="59740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65126"/>
            <a:ext cx="10515600" cy="600646"/>
          </a:xfrm>
        </p:spPr>
        <p:txBody>
          <a:bodyPr/>
          <a:p>
            <a:r>
              <a:rPr lang="zh-CN" altLang="en-US"/>
              <a:t>系统设计</a:t>
            </a:r>
            <a:endParaRPr lang="zh-CN" altLang="en-US"/>
          </a:p>
        </p:txBody>
      </p:sp>
      <p:sp>
        <p:nvSpPr>
          <p:cNvPr id="6" name="矩形 5"/>
          <p:cNvSpPr/>
          <p:nvPr/>
        </p:nvSpPr>
        <p:spPr>
          <a:xfrm>
            <a:off x="3305175" y="44687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管理员局部</a:t>
            </a:r>
            <a:r>
              <a:rPr lang="en-US" altLang="zh-CN" sz="2400" dirty="0">
                <a:latin typeface="+mj-ea"/>
                <a:ea typeface="+mj-ea"/>
              </a:rPr>
              <a:t>E-R</a:t>
            </a:r>
            <a:r>
              <a:rPr lang="zh-CN" altLang="en-US" sz="2400" dirty="0">
                <a:latin typeface="+mj-ea"/>
                <a:ea typeface="+mj-ea"/>
              </a:rPr>
              <a:t>图</a:t>
            </a:r>
            <a:endParaRPr lang="zh-CN" altLang="en-US" sz="2400" dirty="0">
              <a:latin typeface="+mj-ea"/>
              <a:ea typeface="+mj-ea"/>
            </a:endParaRPr>
          </a:p>
        </p:txBody>
      </p:sp>
      <p:pic>
        <p:nvPicPr>
          <p:cNvPr id="3" name="图片 2" descr="管理员局部"/>
          <p:cNvPicPr>
            <a:picLocks noChangeAspect="1"/>
          </p:cNvPicPr>
          <p:nvPr/>
        </p:nvPicPr>
        <p:blipFill>
          <a:blip r:embed="rId1"/>
          <a:stretch>
            <a:fillRect/>
          </a:stretch>
        </p:blipFill>
        <p:spPr>
          <a:xfrm>
            <a:off x="2266315" y="883920"/>
            <a:ext cx="7190105" cy="59734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51156"/>
            <a:ext cx="10515600" cy="600646"/>
          </a:xfrm>
        </p:spPr>
        <p:txBody>
          <a:bodyPr/>
          <a:p>
            <a:r>
              <a:rPr lang="zh-CN" altLang="en-US"/>
              <a:t>结构设计</a:t>
            </a:r>
            <a:endParaRPr lang="zh-CN" altLang="en-US"/>
          </a:p>
        </p:txBody>
      </p:sp>
      <p:sp>
        <p:nvSpPr>
          <p:cNvPr id="6" name="矩形 5"/>
          <p:cNvSpPr/>
          <p:nvPr/>
        </p:nvSpPr>
        <p:spPr>
          <a:xfrm>
            <a:off x="3305175" y="44687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用户和管理员局部</a:t>
            </a:r>
            <a:r>
              <a:rPr lang="en-US" altLang="zh-CN" sz="2400" dirty="0">
                <a:latin typeface="+mj-ea"/>
                <a:ea typeface="+mj-ea"/>
              </a:rPr>
              <a:t>E-R</a:t>
            </a:r>
            <a:r>
              <a:rPr lang="zh-CN" altLang="en-US" sz="2400" dirty="0">
                <a:latin typeface="+mj-ea"/>
                <a:ea typeface="+mj-ea"/>
              </a:rPr>
              <a:t>图</a:t>
            </a:r>
            <a:endParaRPr lang="zh-CN" altLang="en-US" sz="2400" dirty="0">
              <a:latin typeface="+mj-ea"/>
              <a:ea typeface="+mj-ea"/>
            </a:endParaRPr>
          </a:p>
        </p:txBody>
      </p:sp>
      <p:pic>
        <p:nvPicPr>
          <p:cNvPr id="3" name="图片 2" descr="用户和管理员局部"/>
          <p:cNvPicPr>
            <a:picLocks noChangeAspect="1"/>
          </p:cNvPicPr>
          <p:nvPr/>
        </p:nvPicPr>
        <p:blipFill>
          <a:blip r:embed="rId1"/>
          <a:stretch>
            <a:fillRect/>
          </a:stretch>
        </p:blipFill>
        <p:spPr>
          <a:xfrm>
            <a:off x="1496695" y="951865"/>
            <a:ext cx="9476105" cy="58635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a:t>结构设计</a:t>
            </a:r>
            <a:endParaRPr lang="zh-CN" altLang="en-US"/>
          </a:p>
        </p:txBody>
      </p:sp>
      <p:sp>
        <p:nvSpPr>
          <p:cNvPr id="6" name="矩形 5"/>
          <p:cNvSpPr/>
          <p:nvPr/>
        </p:nvSpPr>
        <p:spPr>
          <a:xfrm>
            <a:off x="3305175" y="446872"/>
            <a:ext cx="4785360" cy="436857"/>
          </a:xfrm>
          <a:prstGeom prst="rect">
            <a:avLst/>
          </a:prstGeom>
          <a:solidFill>
            <a:srgbClr val="3865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latin typeface="+mj-ea"/>
                <a:ea typeface="+mj-ea"/>
              </a:rPr>
              <a:t>全局</a:t>
            </a:r>
            <a:r>
              <a:rPr lang="en-US" altLang="zh-CN" sz="2400" dirty="0">
                <a:latin typeface="+mj-ea"/>
                <a:ea typeface="+mj-ea"/>
              </a:rPr>
              <a:t>E-R</a:t>
            </a:r>
            <a:r>
              <a:rPr lang="zh-CN" altLang="en-US" sz="2400" dirty="0">
                <a:latin typeface="+mj-ea"/>
                <a:ea typeface="+mj-ea"/>
              </a:rPr>
              <a:t>图</a:t>
            </a:r>
            <a:endParaRPr lang="zh-CN" altLang="en-US" sz="2400" dirty="0">
              <a:latin typeface="+mj-ea"/>
              <a:ea typeface="+mj-ea"/>
            </a:endParaRPr>
          </a:p>
        </p:txBody>
      </p:sp>
      <p:pic>
        <p:nvPicPr>
          <p:cNvPr id="3" name="图片 2" descr="全局"/>
          <p:cNvPicPr>
            <a:picLocks noChangeAspect="1"/>
          </p:cNvPicPr>
          <p:nvPr/>
        </p:nvPicPr>
        <p:blipFill>
          <a:blip r:embed="rId1"/>
          <a:stretch>
            <a:fillRect/>
          </a:stretch>
        </p:blipFill>
        <p:spPr>
          <a:xfrm>
            <a:off x="949960" y="993775"/>
            <a:ext cx="9980930" cy="58451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663" y="379096"/>
            <a:ext cx="10515600" cy="600646"/>
          </a:xfrm>
        </p:spPr>
        <p:txBody>
          <a:bodyPr>
            <a:normAutofit/>
          </a:bodyPr>
          <a:lstStyle/>
          <a:p>
            <a:r>
              <a:rPr lang="zh-CN" dirty="0">
                <a:latin typeface="+mj-ea"/>
              </a:rPr>
              <a:t>数据库设计</a:t>
            </a:r>
            <a:endParaRPr lang="zh-CN" dirty="0">
              <a:latin typeface="+mj-ea"/>
            </a:endParaRPr>
          </a:p>
        </p:txBody>
      </p:sp>
      <p:pic>
        <p:nvPicPr>
          <p:cNvPr id="11" name="图片 10"/>
          <p:cNvPicPr>
            <a:picLocks noChangeAspect="1"/>
          </p:cNvPicPr>
          <p:nvPr/>
        </p:nvPicPr>
        <p:blipFill>
          <a:blip r:embed="rId1"/>
          <a:stretch>
            <a:fillRect/>
          </a:stretch>
        </p:blipFill>
        <p:spPr>
          <a:xfrm>
            <a:off x="1271905" y="1677035"/>
            <a:ext cx="9448165" cy="3106420"/>
          </a:xfrm>
          <a:prstGeom prst="rect">
            <a:avLst/>
          </a:prstGeom>
        </p:spPr>
      </p:pic>
      <p:sp>
        <p:nvSpPr>
          <p:cNvPr id="14" name="矩形: 圆角 6"/>
          <p:cNvSpPr/>
          <p:nvPr/>
        </p:nvSpPr>
        <p:spPr>
          <a:xfrm>
            <a:off x="2887345" y="5034280"/>
            <a:ext cx="5652770" cy="999490"/>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用户表用来记录已经注册的用户基本信息</a:t>
            </a:r>
            <a:endParaRPr lang="zh-CN" altLang="en-US" sz="3000" b="1" dirty="0"/>
          </a:p>
        </p:txBody>
      </p:sp>
      <p:sp>
        <p:nvSpPr>
          <p:cNvPr id="15" name="文本框 14"/>
          <p:cNvSpPr txBox="1"/>
          <p:nvPr/>
        </p:nvSpPr>
        <p:spPr>
          <a:xfrm>
            <a:off x="417830" y="1231265"/>
            <a:ext cx="2720340" cy="368300"/>
          </a:xfrm>
          <a:prstGeom prst="rect">
            <a:avLst/>
          </a:prstGeom>
          <a:noFill/>
        </p:spPr>
        <p:txBody>
          <a:bodyPr wrap="square" rtlCol="0">
            <a:spAutoFit/>
          </a:bodyPr>
          <a:p>
            <a:r>
              <a:rPr lang="zh-CN" altLang="en-US"/>
              <a:t>表名：</a:t>
            </a:r>
            <a:r>
              <a:rPr lang="en-US" altLang="zh-CN"/>
              <a:t>userinfo</a:t>
            </a:r>
            <a:r>
              <a:rPr lang="zh-CN" altLang="en-US"/>
              <a:t>（用户表）</a:t>
            </a:r>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51156"/>
            <a:ext cx="10515600" cy="600646"/>
          </a:xfrm>
        </p:spPr>
        <p:txBody>
          <a:bodyPr/>
          <a:p>
            <a:r>
              <a:rPr lang="zh-CN" altLang="en-US"/>
              <a:t>数据库设计</a:t>
            </a:r>
            <a:endParaRPr lang="zh-CN" altLang="en-US"/>
          </a:p>
        </p:txBody>
      </p:sp>
      <p:pic>
        <p:nvPicPr>
          <p:cNvPr id="3" name="图片 2"/>
          <p:cNvPicPr>
            <a:picLocks noChangeAspect="1"/>
          </p:cNvPicPr>
          <p:nvPr/>
        </p:nvPicPr>
        <p:blipFill>
          <a:blip r:embed="rId1"/>
          <a:stretch>
            <a:fillRect/>
          </a:stretch>
        </p:blipFill>
        <p:spPr>
          <a:xfrm>
            <a:off x="1699895" y="1685925"/>
            <a:ext cx="8554720" cy="4185920"/>
          </a:xfrm>
          <a:prstGeom prst="rect">
            <a:avLst/>
          </a:prstGeom>
        </p:spPr>
      </p:pic>
      <p:sp>
        <p:nvSpPr>
          <p:cNvPr id="10" name="矩形: 圆角 6"/>
          <p:cNvSpPr/>
          <p:nvPr/>
        </p:nvSpPr>
        <p:spPr>
          <a:xfrm>
            <a:off x="2566670" y="5871845"/>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学生表记录全校学生的所有信息</a:t>
            </a:r>
            <a:endParaRPr lang="zh-CN" altLang="en-US" sz="3000" b="1" dirty="0"/>
          </a:p>
        </p:txBody>
      </p:sp>
      <p:sp>
        <p:nvSpPr>
          <p:cNvPr id="11" name="文本框 10"/>
          <p:cNvSpPr txBox="1"/>
          <p:nvPr/>
        </p:nvSpPr>
        <p:spPr>
          <a:xfrm>
            <a:off x="459105" y="1134745"/>
            <a:ext cx="2971165" cy="368300"/>
          </a:xfrm>
          <a:prstGeom prst="rect">
            <a:avLst/>
          </a:prstGeom>
          <a:noFill/>
        </p:spPr>
        <p:txBody>
          <a:bodyPr wrap="square" rtlCol="0">
            <a:spAutoFit/>
          </a:bodyPr>
          <a:p>
            <a:r>
              <a:rPr lang="zh-CN" altLang="en-US"/>
              <a:t>表名：Student（学生表）</a:t>
            </a:r>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3755" y="365125"/>
            <a:ext cx="10962005" cy="600710"/>
          </a:xfrm>
        </p:spPr>
        <p:txBody>
          <a:bodyPr/>
          <a:p>
            <a:r>
              <a:rPr lang="zh-CN" altLang="en-US"/>
              <a:t>数据库设计</a:t>
            </a:r>
            <a:endParaRPr lang="zh-CN" altLang="en-US"/>
          </a:p>
        </p:txBody>
      </p:sp>
      <p:pic>
        <p:nvPicPr>
          <p:cNvPr id="3" name="图片 2"/>
          <p:cNvPicPr>
            <a:picLocks noChangeAspect="1"/>
          </p:cNvPicPr>
          <p:nvPr/>
        </p:nvPicPr>
        <p:blipFill>
          <a:blip r:embed="rId1"/>
          <a:stretch>
            <a:fillRect/>
          </a:stretch>
        </p:blipFill>
        <p:spPr>
          <a:xfrm>
            <a:off x="1236980" y="1244600"/>
            <a:ext cx="10052685" cy="3423285"/>
          </a:xfrm>
          <a:prstGeom prst="rect">
            <a:avLst/>
          </a:prstGeom>
        </p:spPr>
      </p:pic>
      <p:sp>
        <p:nvSpPr>
          <p:cNvPr id="8" name="文本框 7"/>
          <p:cNvSpPr txBox="1"/>
          <p:nvPr/>
        </p:nvSpPr>
        <p:spPr>
          <a:xfrm>
            <a:off x="668655" y="1029335"/>
            <a:ext cx="3570605" cy="368300"/>
          </a:xfrm>
          <a:prstGeom prst="rect">
            <a:avLst/>
          </a:prstGeom>
          <a:noFill/>
        </p:spPr>
        <p:txBody>
          <a:bodyPr wrap="square" rtlCol="0">
            <a:spAutoFit/>
          </a:bodyPr>
          <a:p>
            <a:r>
              <a:rPr lang="zh-CN" altLang="en-US"/>
              <a:t>表名：administrator（管理员表）</a:t>
            </a:r>
            <a:endParaRPr lang="zh-CN" altLang="en-US"/>
          </a:p>
        </p:txBody>
      </p:sp>
      <p:sp>
        <p:nvSpPr>
          <p:cNvPr id="12" name="矩形: 圆角 6"/>
          <p:cNvSpPr/>
          <p:nvPr/>
        </p:nvSpPr>
        <p:spPr>
          <a:xfrm>
            <a:off x="2204085" y="5215890"/>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管理员表记录了管理员的信息</a:t>
            </a:r>
            <a:endParaRPr lang="zh-CN" altLang="en-US" sz="3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150524" y="-10886"/>
            <a:ext cx="3751348" cy="7786747"/>
            <a:chOff x="657365" y="-10886"/>
            <a:chExt cx="3751348" cy="7786747"/>
          </a:xfrm>
        </p:grpSpPr>
        <p:sp>
          <p:nvSpPr>
            <p:cNvPr id="3" name="矩形: 单圆角 2"/>
            <p:cNvSpPr/>
            <p:nvPr/>
          </p:nvSpPr>
          <p:spPr>
            <a:xfrm>
              <a:off x="805542" y="838200"/>
              <a:ext cx="3603171" cy="5290457"/>
            </a:xfrm>
            <a:prstGeom prst="round1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57365" y="-10886"/>
              <a:ext cx="3751348" cy="7786747"/>
            </a:xfrm>
            <a:prstGeom prst="rect">
              <a:avLst/>
            </a:prstGeom>
            <a:noFill/>
          </p:spPr>
          <p:txBody>
            <a:bodyPr wrap="none" lIns="91440" tIns="45720" rIns="91440" bIns="45720">
              <a:spAutoFit/>
            </a:bodyPr>
            <a:lstStyle/>
            <a:p>
              <a:pPr algn="ctr"/>
              <a:r>
                <a:rPr lang="en-US" altLang="zh-CN" sz="50000" b="0" cap="none" spc="0" dirty="0">
                  <a:ln w="0"/>
                  <a:solidFill>
                    <a:schemeClr val="bg1"/>
                  </a:solidFill>
                </a:rPr>
                <a:t>1</a:t>
              </a:r>
              <a:endParaRPr lang="zh-CN" altLang="en-US" sz="50000" b="0" cap="none" spc="0" dirty="0">
                <a:ln w="0"/>
                <a:solidFill>
                  <a:schemeClr val="bg1"/>
                </a:solidFill>
              </a:endParaRPr>
            </a:p>
          </p:txBody>
        </p:sp>
      </p:grpSp>
      <p:grpSp>
        <p:nvGrpSpPr>
          <p:cNvPr id="17" name="组合 16"/>
          <p:cNvGrpSpPr/>
          <p:nvPr/>
        </p:nvGrpSpPr>
        <p:grpSpPr>
          <a:xfrm>
            <a:off x="5828871" y="2478589"/>
            <a:ext cx="4063429" cy="1899492"/>
            <a:chOff x="5828871" y="2801755"/>
            <a:chExt cx="4063429" cy="1899492"/>
          </a:xfrm>
        </p:grpSpPr>
        <p:cxnSp>
          <p:nvCxnSpPr>
            <p:cNvPr id="8" name="直接连接符 7"/>
            <p:cNvCxnSpPr/>
            <p:nvPr/>
          </p:nvCxnSpPr>
          <p:spPr>
            <a:xfrm>
              <a:off x="5828871" y="3429000"/>
              <a:ext cx="406342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5828872" y="3533026"/>
              <a:ext cx="4063428" cy="768350"/>
            </a:xfrm>
            <a:prstGeom prst="rect">
              <a:avLst/>
            </a:prstGeom>
            <a:noFill/>
          </p:spPr>
          <p:txBody>
            <a:bodyPr wrap="square" rtlCol="0">
              <a:spAutoFit/>
            </a:bodyPr>
            <a:lstStyle/>
            <a:p>
              <a:pPr algn="dist"/>
              <a:r>
                <a:rPr lang="zh-CN" altLang="en-US" sz="4400" b="1" dirty="0">
                  <a:latin typeface="+mj-ea"/>
                  <a:ea typeface="+mj-ea"/>
                </a:rPr>
                <a:t>系统设计</a:t>
              </a:r>
              <a:endParaRPr lang="zh-CN" altLang="en-US" sz="4400" b="1" dirty="0">
                <a:latin typeface="+mj-ea"/>
                <a:ea typeface="+mj-ea"/>
              </a:endParaRPr>
            </a:p>
          </p:txBody>
        </p:sp>
        <p:sp>
          <p:nvSpPr>
            <p:cNvPr id="14" name="文本框 13"/>
            <p:cNvSpPr txBox="1"/>
            <p:nvPr/>
          </p:nvSpPr>
          <p:spPr>
            <a:xfrm>
              <a:off x="5828872" y="4302467"/>
              <a:ext cx="4063428" cy="398780"/>
            </a:xfrm>
            <a:prstGeom prst="rect">
              <a:avLst/>
            </a:prstGeom>
            <a:noFill/>
          </p:spPr>
          <p:txBody>
            <a:bodyPr wrap="square" rtlCol="0">
              <a:spAutoFit/>
            </a:bodyPr>
            <a:lstStyle/>
            <a:p>
              <a:pPr algn="dist"/>
              <a:endParaRPr lang="zh-CN" altLang="en-US" sz="2000" dirty="0">
                <a:solidFill>
                  <a:schemeClr val="bg1">
                    <a:lumMod val="65000"/>
                  </a:schemeClr>
                </a:solidFill>
                <a:latin typeface="+mn-ea"/>
              </a:endParaRPr>
            </a:p>
          </p:txBody>
        </p:sp>
        <p:sp>
          <p:nvSpPr>
            <p:cNvPr id="15" name="矩形 14"/>
            <p:cNvSpPr/>
            <p:nvPr/>
          </p:nvSpPr>
          <p:spPr>
            <a:xfrm>
              <a:off x="5828872" y="2801755"/>
              <a:ext cx="4063428" cy="521970"/>
            </a:xfrm>
            <a:prstGeom prst="rect">
              <a:avLst/>
            </a:prstGeom>
          </p:spPr>
          <p:txBody>
            <a:bodyPr wrap="square">
              <a:spAutoFit/>
            </a:bodyPr>
            <a:lstStyle/>
            <a:p>
              <a:pPr algn="dist"/>
              <a:r>
                <a:rPr lang="en-US" altLang="zh-CN" sz="2800" b="0" i="0" dirty="0">
                  <a:solidFill>
                    <a:schemeClr val="bg1">
                      <a:lumMod val="65000"/>
                    </a:schemeClr>
                  </a:solidFill>
                  <a:effectLst/>
                  <a:latin typeface="Arial" panose="020B0604020202020204" pitchFamily="34" charset="0"/>
                </a:rPr>
                <a:t>system design</a:t>
              </a:r>
              <a:endParaRPr lang="en-US" altLang="zh-CN" sz="2800" b="0" i="0" dirty="0">
                <a:solidFill>
                  <a:schemeClr val="bg1">
                    <a:lumMod val="65000"/>
                  </a:schemeClr>
                </a:solidFill>
                <a:effectLst/>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nvSpPr>
        <p:spPr>
          <a:xfrm>
            <a:off x="833755" y="365125"/>
            <a:ext cx="10962005"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zh-CN" altLang="en-US"/>
              <a:t>数据库设计</a:t>
            </a:r>
            <a:endParaRPr lang="zh-CN" altLang="en-US"/>
          </a:p>
        </p:txBody>
      </p:sp>
      <p:sp>
        <p:nvSpPr>
          <p:cNvPr id="8" name="文本框 7"/>
          <p:cNvSpPr txBox="1"/>
          <p:nvPr/>
        </p:nvSpPr>
        <p:spPr>
          <a:xfrm>
            <a:off x="668655" y="1029335"/>
            <a:ext cx="3570605" cy="368300"/>
          </a:xfrm>
          <a:prstGeom prst="rect">
            <a:avLst/>
          </a:prstGeom>
          <a:noFill/>
        </p:spPr>
        <p:txBody>
          <a:bodyPr wrap="square" rtlCol="0">
            <a:spAutoFit/>
          </a:bodyPr>
          <a:p>
            <a:r>
              <a:rPr lang="zh-CN" altLang="en-US"/>
              <a:t>表名：answer（回应表）</a:t>
            </a:r>
            <a:endParaRPr lang="zh-CN" altLang="en-US"/>
          </a:p>
        </p:txBody>
      </p:sp>
      <p:sp>
        <p:nvSpPr>
          <p:cNvPr id="12" name="矩形: 圆角 6"/>
          <p:cNvSpPr/>
          <p:nvPr/>
        </p:nvSpPr>
        <p:spPr>
          <a:xfrm>
            <a:off x="2245360" y="5871210"/>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回应表记录了丢失物品的突出特征</a:t>
            </a:r>
            <a:endParaRPr lang="zh-CN" altLang="en-US" sz="3000" b="1" dirty="0"/>
          </a:p>
        </p:txBody>
      </p:sp>
      <p:pic>
        <p:nvPicPr>
          <p:cNvPr id="5" name="图片 4"/>
          <p:cNvPicPr>
            <a:picLocks noChangeAspect="1"/>
          </p:cNvPicPr>
          <p:nvPr/>
        </p:nvPicPr>
        <p:blipFill>
          <a:blip r:embed="rId1"/>
          <a:stretch>
            <a:fillRect/>
          </a:stretch>
        </p:blipFill>
        <p:spPr>
          <a:xfrm>
            <a:off x="1852295" y="1397635"/>
            <a:ext cx="7622540" cy="44475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nvSpPr>
        <p:spPr>
          <a:xfrm>
            <a:off x="833755" y="365125"/>
            <a:ext cx="10962005"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zh-CN" altLang="en-US"/>
              <a:t>数据库设计</a:t>
            </a:r>
            <a:endParaRPr lang="zh-CN" altLang="en-US"/>
          </a:p>
        </p:txBody>
      </p:sp>
      <p:sp>
        <p:nvSpPr>
          <p:cNvPr id="8" name="文本框 7"/>
          <p:cNvSpPr txBox="1"/>
          <p:nvPr/>
        </p:nvSpPr>
        <p:spPr>
          <a:xfrm>
            <a:off x="668655" y="1029335"/>
            <a:ext cx="3570605" cy="368300"/>
          </a:xfrm>
          <a:prstGeom prst="rect">
            <a:avLst/>
          </a:prstGeom>
          <a:noFill/>
        </p:spPr>
        <p:txBody>
          <a:bodyPr wrap="square" rtlCol="0">
            <a:spAutoFit/>
          </a:bodyPr>
          <a:p>
            <a:r>
              <a:rPr lang="zh-CN" altLang="en-US"/>
              <a:t>表名：information（全部信息表）</a:t>
            </a:r>
            <a:endParaRPr lang="zh-CN" altLang="en-US"/>
          </a:p>
        </p:txBody>
      </p:sp>
      <p:sp>
        <p:nvSpPr>
          <p:cNvPr id="12" name="矩形: 圆角 6"/>
          <p:cNvSpPr/>
          <p:nvPr/>
        </p:nvSpPr>
        <p:spPr>
          <a:xfrm>
            <a:off x="2320925" y="6136005"/>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全部信息表记录了物品有关信息</a:t>
            </a:r>
            <a:endParaRPr lang="zh-CN" altLang="en-US" sz="3000" b="1" dirty="0"/>
          </a:p>
        </p:txBody>
      </p:sp>
      <p:pic>
        <p:nvPicPr>
          <p:cNvPr id="6" name="图片 5"/>
          <p:cNvPicPr>
            <a:picLocks noChangeAspect="1"/>
          </p:cNvPicPr>
          <p:nvPr/>
        </p:nvPicPr>
        <p:blipFill>
          <a:blip r:embed="rId1"/>
          <a:stretch>
            <a:fillRect/>
          </a:stretch>
        </p:blipFill>
        <p:spPr>
          <a:xfrm>
            <a:off x="2151380" y="1388745"/>
            <a:ext cx="7442200" cy="474726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1"/>
          <p:cNvSpPr>
            <a:spLocks noGrp="1"/>
          </p:cNvSpPr>
          <p:nvPr/>
        </p:nvSpPr>
        <p:spPr>
          <a:xfrm>
            <a:off x="833755" y="365125"/>
            <a:ext cx="10962005" cy="6007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zh-CN" altLang="en-US"/>
              <a:t>数据库设计</a:t>
            </a:r>
            <a:endParaRPr lang="zh-CN" altLang="en-US"/>
          </a:p>
        </p:txBody>
      </p:sp>
      <p:sp>
        <p:nvSpPr>
          <p:cNvPr id="8" name="文本框 7"/>
          <p:cNvSpPr txBox="1"/>
          <p:nvPr/>
        </p:nvSpPr>
        <p:spPr>
          <a:xfrm>
            <a:off x="833755" y="1029335"/>
            <a:ext cx="3570605" cy="368300"/>
          </a:xfrm>
          <a:prstGeom prst="rect">
            <a:avLst/>
          </a:prstGeom>
          <a:noFill/>
        </p:spPr>
        <p:txBody>
          <a:bodyPr wrap="square" rtlCol="0">
            <a:spAutoFit/>
          </a:bodyPr>
          <a:p>
            <a:r>
              <a:rPr lang="zh-CN" altLang="en-US"/>
              <a:t>表名：put（发布表）</a:t>
            </a:r>
            <a:endParaRPr lang="zh-CN" altLang="en-US"/>
          </a:p>
        </p:txBody>
      </p:sp>
      <p:sp>
        <p:nvSpPr>
          <p:cNvPr id="12" name="矩形: 圆角 6"/>
          <p:cNvSpPr/>
          <p:nvPr/>
        </p:nvSpPr>
        <p:spPr>
          <a:xfrm>
            <a:off x="2446655" y="6030595"/>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发布表记录用户发布的物品信息</a:t>
            </a:r>
            <a:endParaRPr lang="zh-CN" altLang="en-US" sz="3000" b="1" dirty="0"/>
          </a:p>
        </p:txBody>
      </p:sp>
      <p:pic>
        <p:nvPicPr>
          <p:cNvPr id="6" name="图片 5"/>
          <p:cNvPicPr>
            <a:picLocks noChangeAspect="1"/>
          </p:cNvPicPr>
          <p:nvPr/>
        </p:nvPicPr>
        <p:blipFill>
          <a:blip r:embed="rId1"/>
          <a:stretch>
            <a:fillRect/>
          </a:stretch>
        </p:blipFill>
        <p:spPr>
          <a:xfrm>
            <a:off x="2014855" y="1397635"/>
            <a:ext cx="7771130" cy="4632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79096"/>
            <a:ext cx="10515600" cy="600646"/>
          </a:xfrm>
        </p:spPr>
        <p:txBody>
          <a:bodyPr/>
          <a:p>
            <a:r>
              <a:rPr lang="zh-CN" altLang="en-US"/>
              <a:t>数据库设计</a:t>
            </a:r>
            <a:endParaRPr lang="zh-CN" altLang="en-US"/>
          </a:p>
        </p:txBody>
      </p:sp>
      <p:sp>
        <p:nvSpPr>
          <p:cNvPr id="5" name="文本框 4"/>
          <p:cNvSpPr txBox="1"/>
          <p:nvPr/>
        </p:nvSpPr>
        <p:spPr>
          <a:xfrm>
            <a:off x="710565" y="1105535"/>
            <a:ext cx="3249930" cy="368300"/>
          </a:xfrm>
          <a:prstGeom prst="rect">
            <a:avLst/>
          </a:prstGeom>
          <a:noFill/>
        </p:spPr>
        <p:txBody>
          <a:bodyPr wrap="square" rtlCol="0">
            <a:spAutoFit/>
          </a:bodyPr>
          <a:p>
            <a:r>
              <a:rPr lang="zh-CN" altLang="en-US"/>
              <a:t>表名：user_put（我的发布表）</a:t>
            </a:r>
            <a:endParaRPr lang="zh-CN" altLang="en-US"/>
          </a:p>
        </p:txBody>
      </p:sp>
      <p:pic>
        <p:nvPicPr>
          <p:cNvPr id="6" name="图片 5"/>
          <p:cNvPicPr>
            <a:picLocks noChangeAspect="1"/>
          </p:cNvPicPr>
          <p:nvPr/>
        </p:nvPicPr>
        <p:blipFill>
          <a:blip r:embed="rId1"/>
          <a:stretch>
            <a:fillRect/>
          </a:stretch>
        </p:blipFill>
        <p:spPr>
          <a:xfrm>
            <a:off x="1358900" y="1473835"/>
            <a:ext cx="8343900" cy="1708150"/>
          </a:xfrm>
          <a:prstGeom prst="rect">
            <a:avLst/>
          </a:prstGeom>
        </p:spPr>
      </p:pic>
      <p:sp>
        <p:nvSpPr>
          <p:cNvPr id="13" name="文本框 12"/>
          <p:cNvSpPr txBox="1"/>
          <p:nvPr/>
        </p:nvSpPr>
        <p:spPr>
          <a:xfrm>
            <a:off x="710565" y="3181985"/>
            <a:ext cx="3263900" cy="368300"/>
          </a:xfrm>
          <a:prstGeom prst="rect">
            <a:avLst/>
          </a:prstGeom>
          <a:noFill/>
        </p:spPr>
        <p:txBody>
          <a:bodyPr wrap="square" rtlCol="0">
            <a:spAutoFit/>
          </a:bodyPr>
          <a:p>
            <a:r>
              <a:rPr lang="zh-CN" altLang="en-US"/>
              <a:t>表名：operate（管理员操作表）</a:t>
            </a:r>
            <a:endParaRPr lang="zh-CN" altLang="en-US"/>
          </a:p>
        </p:txBody>
      </p:sp>
      <p:pic>
        <p:nvPicPr>
          <p:cNvPr id="14" name="图片 13"/>
          <p:cNvPicPr>
            <a:picLocks noChangeAspect="1"/>
          </p:cNvPicPr>
          <p:nvPr/>
        </p:nvPicPr>
        <p:blipFill>
          <a:blip r:embed="rId2"/>
          <a:stretch>
            <a:fillRect/>
          </a:stretch>
        </p:blipFill>
        <p:spPr>
          <a:xfrm>
            <a:off x="1358900" y="3550285"/>
            <a:ext cx="8343900" cy="3405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a:t>数据库设计</a:t>
            </a:r>
            <a:endParaRPr lang="zh-CN" altLang="en-US"/>
          </a:p>
        </p:txBody>
      </p:sp>
      <p:sp>
        <p:nvSpPr>
          <p:cNvPr id="4" name="文本框 3"/>
          <p:cNvSpPr txBox="1"/>
          <p:nvPr/>
        </p:nvSpPr>
        <p:spPr>
          <a:xfrm>
            <a:off x="808355" y="1161415"/>
            <a:ext cx="2664460" cy="368300"/>
          </a:xfrm>
          <a:prstGeom prst="rect">
            <a:avLst/>
          </a:prstGeom>
          <a:noFill/>
        </p:spPr>
        <p:txBody>
          <a:bodyPr wrap="square" rtlCol="0">
            <a:spAutoFit/>
          </a:bodyPr>
          <a:p>
            <a:r>
              <a:rPr lang="zh-CN" altLang="en-US"/>
              <a:t>表名：aduit（审核表）</a:t>
            </a:r>
            <a:endParaRPr lang="zh-CN" altLang="en-US"/>
          </a:p>
        </p:txBody>
      </p:sp>
      <p:pic>
        <p:nvPicPr>
          <p:cNvPr id="5" name="图片 4"/>
          <p:cNvPicPr>
            <a:picLocks noChangeAspect="1"/>
          </p:cNvPicPr>
          <p:nvPr/>
        </p:nvPicPr>
        <p:blipFill>
          <a:blip r:embed="rId1"/>
          <a:stretch>
            <a:fillRect/>
          </a:stretch>
        </p:blipFill>
        <p:spPr>
          <a:xfrm>
            <a:off x="1463040" y="1529715"/>
            <a:ext cx="8538845" cy="4675505"/>
          </a:xfrm>
          <a:prstGeom prst="rect">
            <a:avLst/>
          </a:prstGeom>
        </p:spPr>
      </p:pic>
      <p:sp>
        <p:nvSpPr>
          <p:cNvPr id="12" name="矩形: 圆角 6"/>
          <p:cNvSpPr/>
          <p:nvPr/>
        </p:nvSpPr>
        <p:spPr>
          <a:xfrm>
            <a:off x="2418080" y="6205220"/>
            <a:ext cx="7103745" cy="610235"/>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000" b="1" dirty="0"/>
              <a:t>审核表记录了物品是否找回的状态</a:t>
            </a:r>
            <a:endParaRPr lang="zh-CN" altLang="en-US" sz="3000"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028" y="393066"/>
            <a:ext cx="10515600" cy="600646"/>
          </a:xfrm>
        </p:spPr>
        <p:txBody>
          <a:bodyPr/>
          <a:lstStyle/>
          <a:p>
            <a:r>
              <a:rPr lang="zh-CN" dirty="0"/>
              <a:t>运用设计</a:t>
            </a:r>
            <a:endParaRPr lang="zh-CN" dirty="0"/>
          </a:p>
        </p:txBody>
      </p:sp>
      <p:sp>
        <p:nvSpPr>
          <p:cNvPr id="5" name="矩形 4"/>
          <p:cNvSpPr/>
          <p:nvPr/>
        </p:nvSpPr>
        <p:spPr>
          <a:xfrm>
            <a:off x="527685" y="1370330"/>
            <a:ext cx="11212830" cy="3415030"/>
          </a:xfrm>
          <a:prstGeom prst="rect">
            <a:avLst/>
          </a:prstGeom>
        </p:spPr>
        <p:txBody>
          <a:bodyPr wrap="square">
            <a:spAutoFit/>
          </a:bodyPr>
          <a:lstStyle/>
          <a:p>
            <a:pPr indent="457200"/>
            <a:r>
              <a:rPr lang="en-US" sz="2400" dirty="0"/>
              <a:t>1.</a:t>
            </a:r>
            <a:r>
              <a:rPr altLang="zh-CN" sz="2400" dirty="0"/>
              <a:t>数据字典设计</a:t>
            </a:r>
            <a:endParaRPr altLang="zh-CN" sz="2400" dirty="0"/>
          </a:p>
          <a:p>
            <a:pPr indent="457200"/>
            <a:r>
              <a:rPr altLang="zh-CN" sz="2400" dirty="0"/>
              <a:t>   无说明</a:t>
            </a:r>
            <a:endParaRPr altLang="zh-CN" sz="2400" dirty="0"/>
          </a:p>
          <a:p>
            <a:pPr indent="457200"/>
            <a:r>
              <a:rPr lang="en-US" sz="2400" dirty="0"/>
              <a:t>2.</a:t>
            </a:r>
            <a:r>
              <a:rPr altLang="zh-CN" sz="2400" dirty="0"/>
              <a:t>安全保密设计</a:t>
            </a:r>
            <a:endParaRPr altLang="zh-CN" sz="2400" dirty="0"/>
          </a:p>
          <a:p>
            <a:pPr indent="457200"/>
            <a:r>
              <a:rPr altLang="zh-CN" sz="2400" dirty="0"/>
              <a:t>通过区分不同的访问者、不同的访问类型和不同的数据对象，进行分别对待而获得的数据库安全保密设计考虑。对数据库设计中涉及到的各种项目，如数据项、记录、模式、子模式等一般要建立起数据保护措施，以说明它的标识符、同义名及有关信息。数据库由专门数据库管理用员对数据库操作，需要注意以下几项安全问题：</a:t>
            </a:r>
            <a:endParaRPr altLang="zh-CN" sz="2400" dirty="0"/>
          </a:p>
          <a:p>
            <a:pPr indent="457200"/>
            <a:r>
              <a:rPr altLang="zh-CN" sz="2400" dirty="0"/>
              <a:t>	访问安全 、网络安全 、传输安全 、备份安全 、数据安全</a:t>
            </a:r>
            <a:endParaRPr altLang="zh-CN" sz="2400" dirty="0"/>
          </a:p>
        </p:txBody>
      </p:sp>
      <p:sp>
        <p:nvSpPr>
          <p:cNvPr id="7" name="矩形 6"/>
          <p:cNvSpPr/>
          <p:nvPr/>
        </p:nvSpPr>
        <p:spPr>
          <a:xfrm>
            <a:off x="527685" y="1370330"/>
            <a:ext cx="11212830" cy="3846830"/>
          </a:xfrm>
          <a:prstGeom prst="rect">
            <a:avLst/>
          </a:prstGeom>
          <a:noFill/>
          <a:ln w="25400">
            <a:solidFill>
              <a:srgbClr val="3865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arn(inVertic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93066"/>
            <a:ext cx="10515600" cy="600646"/>
          </a:xfrm>
        </p:spPr>
        <p:txBody>
          <a:bodyPr/>
          <a:p>
            <a:r>
              <a:rPr lang="zh-CN" altLang="en-US" dirty="0">
                <a:sym typeface="+mn-ea"/>
              </a:rPr>
              <a:t>开发时间安排</a:t>
            </a:r>
            <a:endParaRPr lang="zh-CN" altLang="en-US"/>
          </a:p>
        </p:txBody>
      </p:sp>
      <p:pic>
        <p:nvPicPr>
          <p:cNvPr id="4" name="图片 3" descr="RGT40WO)NCKN~0PX8DL6O18"/>
          <p:cNvPicPr>
            <a:picLocks noChangeAspect="1"/>
          </p:cNvPicPr>
          <p:nvPr/>
        </p:nvPicPr>
        <p:blipFill>
          <a:blip r:embed="rId1"/>
          <a:stretch>
            <a:fillRect/>
          </a:stretch>
        </p:blipFill>
        <p:spPr>
          <a:xfrm>
            <a:off x="1757680" y="1789430"/>
            <a:ext cx="8162925" cy="4486275"/>
          </a:xfrm>
          <a:prstGeom prst="rect">
            <a:avLst/>
          </a:prstGeom>
        </p:spPr>
      </p:pic>
      <p:sp>
        <p:nvSpPr>
          <p:cNvPr id="5" name="文本框 4"/>
          <p:cNvSpPr txBox="1"/>
          <p:nvPr/>
        </p:nvSpPr>
        <p:spPr>
          <a:xfrm>
            <a:off x="599440" y="1217930"/>
            <a:ext cx="3068955" cy="460375"/>
          </a:xfrm>
          <a:prstGeom prst="rect">
            <a:avLst/>
          </a:prstGeom>
          <a:noFill/>
        </p:spPr>
        <p:txBody>
          <a:bodyPr wrap="square" rtlCol="0">
            <a:spAutoFit/>
          </a:bodyPr>
          <a:p>
            <a:r>
              <a:rPr lang="zh-CN" altLang="en-US" sz="2400"/>
              <a:t>预计开发时间安排表</a:t>
            </a:r>
            <a:endParaRPr lang="zh-CN" altLang="en-US"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51156"/>
            <a:ext cx="10515600" cy="600646"/>
          </a:xfrm>
        </p:spPr>
        <p:txBody>
          <a:bodyPr/>
          <a:p>
            <a:r>
              <a:rPr lang="zh-CN" altLang="en-US"/>
              <a:t>分工安排</a:t>
            </a:r>
            <a:endParaRPr lang="zh-CN" altLang="en-US"/>
          </a:p>
        </p:txBody>
      </p:sp>
      <p:pic>
        <p:nvPicPr>
          <p:cNvPr id="3" name="图片 2" descr=")CRH{E4SQ7FT~_[S6$_`(EH"/>
          <p:cNvPicPr>
            <a:picLocks noChangeAspect="1"/>
          </p:cNvPicPr>
          <p:nvPr/>
        </p:nvPicPr>
        <p:blipFill>
          <a:blip r:embed="rId1"/>
          <a:stretch>
            <a:fillRect/>
          </a:stretch>
        </p:blipFill>
        <p:spPr>
          <a:xfrm>
            <a:off x="1701800" y="942975"/>
            <a:ext cx="8115300" cy="59150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51156"/>
            <a:ext cx="10515600" cy="600646"/>
          </a:xfrm>
        </p:spPr>
        <p:txBody>
          <a:bodyPr/>
          <a:p>
            <a:r>
              <a:rPr lang="zh-CN" altLang="en-US"/>
              <a:t>工作流程及贡献比例</a:t>
            </a:r>
            <a:endParaRPr lang="zh-CN" altLang="en-US"/>
          </a:p>
        </p:txBody>
      </p:sp>
      <p:pic>
        <p:nvPicPr>
          <p:cNvPr id="3" name="图片 2" descr="2(5ZSU[$6QDZ768T78K_Y%3"/>
          <p:cNvPicPr>
            <a:picLocks noChangeAspect="1"/>
          </p:cNvPicPr>
          <p:nvPr/>
        </p:nvPicPr>
        <p:blipFill>
          <a:blip r:embed="rId1"/>
          <a:stretch>
            <a:fillRect/>
          </a:stretch>
        </p:blipFill>
        <p:spPr>
          <a:xfrm>
            <a:off x="1281430" y="867410"/>
            <a:ext cx="8903970" cy="5990590"/>
          </a:xfrm>
          <a:prstGeom prst="rect">
            <a:avLst/>
          </a:prstGeom>
        </p:spPr>
      </p:pic>
      <p:sp>
        <p:nvSpPr>
          <p:cNvPr id="4" name="文本框 3"/>
          <p:cNvSpPr txBox="1"/>
          <p:nvPr/>
        </p:nvSpPr>
        <p:spPr>
          <a:xfrm>
            <a:off x="340360" y="1412875"/>
            <a:ext cx="551815" cy="1994535"/>
          </a:xfrm>
          <a:prstGeom prst="rect">
            <a:avLst/>
          </a:prstGeom>
          <a:noFill/>
        </p:spPr>
        <p:txBody>
          <a:bodyPr vert="eaVert" wrap="square" rtlCol="0">
            <a:spAutoFit/>
          </a:bodyPr>
          <a:p>
            <a:r>
              <a:rPr lang="zh-CN" altLang="en-US" sz="2400"/>
              <a:t>泳道图</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6945" t="6665" r="14222" b="4833"/>
          <a:stretch>
            <a:fillRect/>
          </a:stretch>
        </p:blipFill>
        <p:spPr>
          <a:xfrm>
            <a:off x="811530" y="394335"/>
            <a:ext cx="4720590" cy="6069330"/>
          </a:xfrm>
          <a:prstGeom prst="rect">
            <a:avLst/>
          </a:prstGeom>
        </p:spPr>
      </p:pic>
      <p:cxnSp>
        <p:nvCxnSpPr>
          <p:cNvPr id="4" name="直接连接符 3"/>
          <p:cNvCxnSpPr/>
          <p:nvPr/>
        </p:nvCxnSpPr>
        <p:spPr>
          <a:xfrm>
            <a:off x="7410450" y="4366260"/>
            <a:ext cx="4063429"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矩形 5"/>
          <p:cNvSpPr/>
          <p:nvPr/>
        </p:nvSpPr>
        <p:spPr>
          <a:xfrm>
            <a:off x="6096000" y="2774811"/>
            <a:ext cx="4689104" cy="1169551"/>
          </a:xfrm>
          <a:prstGeom prst="rect">
            <a:avLst/>
          </a:prstGeom>
          <a:noFill/>
        </p:spPr>
        <p:txBody>
          <a:bodyPr wrap="none" lIns="91440" tIns="45720" rIns="91440" bIns="45720">
            <a:spAutoFit/>
          </a:bodyPr>
          <a:lstStyle/>
          <a:p>
            <a:r>
              <a:rPr lang="zh-CN" altLang="en-US" sz="7000" b="1" dirty="0">
                <a:ln w="10160">
                  <a:solidFill>
                    <a:srgbClr val="386785"/>
                  </a:solidFill>
                  <a:prstDash val="solid"/>
                </a:ln>
                <a:solidFill>
                  <a:srgbClr val="BFD3D8"/>
                </a:solidFill>
                <a:effectLst>
                  <a:outerShdw blurRad="38100" dist="22860" dir="5400000" algn="tl" rotWithShape="0">
                    <a:srgbClr val="000000">
                      <a:alpha val="30000"/>
                    </a:srgbClr>
                  </a:outerShdw>
                  <a:reflection blurRad="6350" stA="60000" endA="900" endPos="58000" dir="5400000" sy="-100000" algn="bl" rotWithShape="0"/>
                </a:effectLst>
              </a:rPr>
              <a:t>谢谢观看！</a:t>
            </a:r>
            <a:endParaRPr lang="zh-CN" altLang="en-US" sz="7000" b="1" dirty="0">
              <a:ln w="10160">
                <a:solidFill>
                  <a:srgbClr val="386785"/>
                </a:solidFill>
                <a:prstDash val="solid"/>
              </a:ln>
              <a:solidFill>
                <a:srgbClr val="BFD3D8"/>
              </a:solidFill>
              <a:effectLst>
                <a:outerShdw blurRad="38100" dist="22860" dir="5400000" algn="tl" rotWithShape="0">
                  <a:srgbClr val="000000">
                    <a:alpha val="30000"/>
                  </a:srgbClr>
                </a:outerShdw>
                <a:reflection blurRad="6350" stA="60000" endA="900" endPos="58000" dir="5400000" sy="-100000" algn="bl" rotWithShape="0"/>
              </a:effectLst>
            </a:endParaRPr>
          </a:p>
        </p:txBody>
      </p:sp>
      <p:sp>
        <p:nvSpPr>
          <p:cNvPr id="7" name="矩形: 圆角 6"/>
          <p:cNvSpPr/>
          <p:nvPr/>
        </p:nvSpPr>
        <p:spPr>
          <a:xfrm>
            <a:off x="4519516" y="1742439"/>
            <a:ext cx="2890934" cy="610474"/>
          </a:xfrm>
          <a:prstGeom prst="roundRect">
            <a:avLst/>
          </a:prstGeom>
          <a:gradFill flip="none" rotWithShape="1">
            <a:gsLst>
              <a:gs pos="12000">
                <a:srgbClr val="386785"/>
              </a:gs>
              <a:gs pos="87000">
                <a:srgbClr val="BFD3D8"/>
              </a:gs>
              <a:gs pos="59000">
                <a:srgbClr val="9BB7C3"/>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a:t>展示结束</a:t>
            </a:r>
            <a:endParaRPr lang="zh-CN" altLang="en-US" sz="3000" b="1"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79096"/>
            <a:ext cx="10515600" cy="600646"/>
          </a:xfrm>
        </p:spPr>
        <p:txBody>
          <a:bodyPr/>
          <a:p>
            <a:r>
              <a:rPr lang="zh-CN" altLang="en-US"/>
              <a:t>项目背景</a:t>
            </a:r>
            <a:endParaRPr lang="zh-CN" altLang="en-US"/>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243840" y="1872615"/>
            <a:ext cx="11704320" cy="3107690"/>
          </a:xfrm>
          <a:prstGeom prst="rect">
            <a:avLst/>
          </a:prstGeom>
          <a:noFill/>
        </p:spPr>
        <p:txBody>
          <a:bodyPr wrap="square" rtlCol="0">
            <a:spAutoFit/>
          </a:bodyPr>
          <a:p>
            <a:r>
              <a:rPr lang="zh-CN" altLang="en-US" sz="2800"/>
              <a:t>路不拾遗尽然可贵，但在现实社会中，我们更加提倡的是拾金不昧。我们每个人都会丢失东西，无论我们丢失什么，我们都有一个同样的希望：丢失的东西可以回到自己手中！</a:t>
            </a:r>
            <a:endParaRPr lang="zh-CN" altLang="en-US" sz="2800"/>
          </a:p>
          <a:p>
            <a:endParaRPr lang="zh-CN" altLang="en-US" sz="2800"/>
          </a:p>
          <a:p>
            <a:r>
              <a:rPr lang="zh-CN" altLang="en-US" sz="2800"/>
              <a:t>如果在学校中有一个专门进行失物招领的平台，一个可以方便发表消息和查看信息的平台，我们的校园生活是不是会更加轻松一些。通过开发设计小程序解决在高校中出现丢失东西时给人们带来的困扰，提高找回效率。</a:t>
            </a:r>
            <a:endParaRPr lang="zh-CN"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75921"/>
            <a:ext cx="10515600" cy="600646"/>
          </a:xfrm>
        </p:spPr>
        <p:txBody>
          <a:bodyPr/>
          <a:p>
            <a:r>
              <a:rPr lang="zh-CN" altLang="en-US"/>
              <a:t>系统建设目标</a:t>
            </a:r>
            <a:endParaRPr lang="zh-CN" altLang="en-US"/>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148590" y="1103630"/>
            <a:ext cx="11478895" cy="368300"/>
          </a:xfrm>
          <a:prstGeom prst="rect">
            <a:avLst/>
          </a:prstGeom>
          <a:noFill/>
        </p:spPr>
        <p:txBody>
          <a:bodyPr wrap="square" rtlCol="0">
            <a:spAutoFit/>
          </a:bodyPr>
          <a:p>
            <a:endParaRPr lang="zh-CN" altLang="en-US"/>
          </a:p>
        </p:txBody>
      </p:sp>
      <p:sp>
        <p:nvSpPr>
          <p:cNvPr id="4" name="文本框 3"/>
          <p:cNvSpPr txBox="1"/>
          <p:nvPr/>
        </p:nvSpPr>
        <p:spPr>
          <a:xfrm>
            <a:off x="339725" y="1231265"/>
            <a:ext cx="9915525" cy="4892675"/>
          </a:xfrm>
          <a:prstGeom prst="rect">
            <a:avLst/>
          </a:prstGeom>
          <a:noFill/>
        </p:spPr>
        <p:txBody>
          <a:bodyPr wrap="square" rtlCol="0">
            <a:spAutoFit/>
          </a:bodyPr>
          <a:p>
            <a:r>
              <a:rPr lang="zh-CN" altLang="en-US" sz="2400"/>
              <a:t>希望提供给用户：</a:t>
            </a:r>
            <a:endParaRPr lang="zh-CN" altLang="en-US" sz="2400"/>
          </a:p>
          <a:p>
            <a:r>
              <a:rPr lang="zh-CN" altLang="en-US" sz="2400"/>
              <a:t>UI展现、操作友好</a:t>
            </a:r>
            <a:endParaRPr lang="zh-CN" altLang="en-US" sz="2400"/>
          </a:p>
          <a:p>
            <a:r>
              <a:rPr lang="zh-CN" altLang="en-US" sz="2400"/>
              <a:t>易交互：交互性强，放弃占存储空间大，繁琐的app而是使用占存储空间小的mini apps；</a:t>
            </a:r>
            <a:endParaRPr lang="zh-CN" altLang="en-US" sz="2400"/>
          </a:p>
          <a:p>
            <a:r>
              <a:rPr lang="zh-CN" altLang="en-US" sz="2400"/>
              <a:t>丰富的控件：开发或集成丰富的UI控件，既丰富了用户的交互手段，又方便了开发人员。</a:t>
            </a:r>
            <a:endParaRPr lang="zh-CN" altLang="en-US" sz="2400"/>
          </a:p>
          <a:p>
            <a:r>
              <a:rPr lang="zh-CN" altLang="en-US" sz="2400"/>
              <a:t>程序内容</a:t>
            </a:r>
            <a:endParaRPr lang="zh-CN" altLang="en-US" sz="2400"/>
          </a:p>
          <a:p>
            <a:r>
              <a:rPr lang="zh-CN" altLang="en-US" sz="2400"/>
              <a:t>一次验证：用户登录后进行一次学号认证；</a:t>
            </a:r>
            <a:endParaRPr lang="zh-CN" altLang="en-US" sz="2400"/>
          </a:p>
          <a:p>
            <a:r>
              <a:rPr lang="zh-CN" altLang="en-US" sz="2400"/>
              <a:t>一个消息平台：提供给用户一个可以对丢失物品和捡到物品发表信息的平台，同时可以进行信息的浏览和查找。</a:t>
            </a:r>
            <a:endParaRPr lang="zh-CN" altLang="en-US" sz="2400"/>
          </a:p>
          <a:p>
            <a:r>
              <a:rPr lang="zh-CN" altLang="en-US" sz="2400"/>
              <a:t>正是基于上述原因，要求本系统实现：</a:t>
            </a:r>
            <a:endParaRPr lang="zh-CN" altLang="en-US" sz="2400"/>
          </a:p>
          <a:p>
            <a:r>
              <a:rPr lang="zh-CN" altLang="en-US" sz="2400"/>
              <a:t>支持RIA的UI框架；</a:t>
            </a:r>
            <a:endParaRPr lang="zh-CN" altLang="en-US" sz="2400"/>
          </a:p>
          <a:p>
            <a:r>
              <a:rPr lang="zh-CN" altLang="en-US" sz="2400"/>
              <a:t>微信小程序MIS界面。</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000"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86081"/>
            <a:ext cx="10515600" cy="600646"/>
          </a:xfrm>
        </p:spPr>
        <p:txBody>
          <a:bodyPr/>
          <a:p>
            <a:r>
              <a:rPr lang="zh-CN" altLang="en-US"/>
              <a:t>系统设计</a:t>
            </a:r>
            <a:r>
              <a:rPr lang="en-US" altLang="zh-CN"/>
              <a:t>--</a:t>
            </a:r>
            <a:r>
              <a:rPr lang="zh-CN" altLang="en-US"/>
              <a:t>类图</a:t>
            </a:r>
            <a:endParaRPr lang="zh-CN" altLang="en-US"/>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pic>
        <p:nvPicPr>
          <p:cNvPr id="3" name="图片 2" descr="X{XS_S%D3NITGY{FG@L{59T"/>
          <p:cNvPicPr>
            <a:picLocks noChangeAspect="1"/>
          </p:cNvPicPr>
          <p:nvPr/>
        </p:nvPicPr>
        <p:blipFill>
          <a:blip r:embed="rId1"/>
          <a:stretch>
            <a:fillRect/>
          </a:stretch>
        </p:blipFill>
        <p:spPr>
          <a:xfrm>
            <a:off x="838200" y="965835"/>
            <a:ext cx="9368155" cy="6059805"/>
          </a:xfrm>
          <a:prstGeom prst="rect">
            <a:avLst/>
          </a:prstGeom>
        </p:spPr>
      </p:pic>
      <p:sp>
        <p:nvSpPr>
          <p:cNvPr id="4" name="文本框 3"/>
          <p:cNvSpPr txBox="1"/>
          <p:nvPr/>
        </p:nvSpPr>
        <p:spPr>
          <a:xfrm>
            <a:off x="4509770" y="6252845"/>
            <a:ext cx="2244725" cy="368300"/>
          </a:xfrm>
          <a:prstGeom prst="rect">
            <a:avLst/>
          </a:prstGeom>
          <a:noFill/>
        </p:spPr>
        <p:txBody>
          <a:bodyPr wrap="square" rtlCol="0">
            <a:spAutoFit/>
          </a:bodyPr>
          <a:p>
            <a:r>
              <a:rPr lang="zh-CN" altLang="en-US"/>
              <a:t>类图</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028" y="365126"/>
            <a:ext cx="10515600" cy="600646"/>
          </a:xfrm>
        </p:spPr>
        <p:txBody>
          <a:bodyPr>
            <a:normAutofit/>
          </a:bodyPr>
          <a:lstStyle/>
          <a:p>
            <a:r>
              <a:rPr lang="zh-CN" altLang="en-US" dirty="0"/>
              <a:t>功能模块</a:t>
            </a:r>
            <a:endParaRPr lang="zh-CN" altLang="en-US" dirty="0"/>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4859020" y="6558280"/>
            <a:ext cx="2134235" cy="368300"/>
          </a:xfrm>
          <a:prstGeom prst="rect">
            <a:avLst/>
          </a:prstGeom>
          <a:noFill/>
        </p:spPr>
        <p:txBody>
          <a:bodyPr wrap="square" rtlCol="0">
            <a:spAutoFit/>
          </a:bodyPr>
          <a:p>
            <a:r>
              <a:rPr lang="zh-CN" altLang="en-US"/>
              <a:t>功能模块图</a:t>
            </a:r>
            <a:endParaRPr lang="zh-CN" altLang="en-US"/>
          </a:p>
        </p:txBody>
      </p:sp>
      <p:pic>
        <p:nvPicPr>
          <p:cNvPr id="9" name="图片 8" descr="O7J[C({PCO]~FJ1@%T@(~BH"/>
          <p:cNvPicPr>
            <a:picLocks noChangeAspect="1"/>
          </p:cNvPicPr>
          <p:nvPr/>
        </p:nvPicPr>
        <p:blipFill>
          <a:blip r:embed="rId1"/>
          <a:stretch>
            <a:fillRect/>
          </a:stretch>
        </p:blipFill>
        <p:spPr>
          <a:xfrm>
            <a:off x="1297305" y="1128395"/>
            <a:ext cx="8830945" cy="542988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028" y="365126"/>
            <a:ext cx="10515600" cy="600646"/>
          </a:xfrm>
        </p:spPr>
        <p:txBody>
          <a:bodyPr/>
          <a:p>
            <a:r>
              <a:rPr lang="zh-CN" altLang="en-US"/>
              <a:t>技术架构和功能架构</a:t>
            </a:r>
            <a:endParaRPr lang="zh-CN" altLang="en-US"/>
          </a:p>
        </p:txBody>
      </p:sp>
      <p:cxnSp>
        <p:nvCxnSpPr>
          <p:cNvPr id="6" name="直接连接符 5"/>
          <p:cNvCxnSpPr/>
          <p:nvPr/>
        </p:nvCxnSpPr>
        <p:spPr>
          <a:xfrm>
            <a:off x="838245" y="965780"/>
            <a:ext cx="6336974" cy="0"/>
          </a:xfrm>
          <a:prstGeom prst="line">
            <a:avLst/>
          </a:prstGeom>
          <a:ln w="19050"/>
        </p:spPr>
        <p:style>
          <a:lnRef idx="1">
            <a:schemeClr val="dk1"/>
          </a:lnRef>
          <a:fillRef idx="0">
            <a:schemeClr val="dk1"/>
          </a:fillRef>
          <a:effectRef idx="0">
            <a:schemeClr val="dk1"/>
          </a:effectRef>
          <a:fontRef idx="minor">
            <a:schemeClr val="tx1"/>
          </a:fontRef>
        </p:style>
      </p:cxnSp>
      <p:pic>
        <p:nvPicPr>
          <p:cNvPr id="4" name="图片 5"/>
          <p:cNvPicPr>
            <a:picLocks noChangeAspect="1"/>
          </p:cNvPicPr>
          <p:nvPr/>
        </p:nvPicPr>
        <p:blipFill>
          <a:blip r:embed="rId1"/>
          <a:stretch>
            <a:fillRect/>
          </a:stretch>
        </p:blipFill>
        <p:spPr>
          <a:xfrm>
            <a:off x="6701155" y="0"/>
            <a:ext cx="5197475" cy="6858635"/>
          </a:xfrm>
          <a:prstGeom prst="rect">
            <a:avLst/>
          </a:prstGeom>
          <a:noFill/>
          <a:ln>
            <a:noFill/>
          </a:ln>
        </p:spPr>
      </p:pic>
      <p:sp>
        <p:nvSpPr>
          <p:cNvPr id="3" name="文本框 2"/>
          <p:cNvSpPr txBox="1"/>
          <p:nvPr/>
        </p:nvSpPr>
        <p:spPr>
          <a:xfrm>
            <a:off x="1102995" y="1510030"/>
            <a:ext cx="3823970" cy="4523105"/>
          </a:xfrm>
          <a:prstGeom prst="rect">
            <a:avLst/>
          </a:prstGeom>
          <a:noFill/>
        </p:spPr>
        <p:txBody>
          <a:bodyPr wrap="square" rtlCol="0">
            <a:spAutoFit/>
          </a:bodyPr>
          <a:p>
            <a:r>
              <a:rPr lang="zh-CN" altLang="en-US" sz="2400"/>
              <a:t>系 统 搭 建 一 般 以 J２EE 作 为 开 发 基 础、 MySQL作为数据库、Eclipse为开发工具、以微信公小程序为载体,Bomb为后端,实现内嵌于微信小程序平台的校园失物招领系统小程序设计.失物招领平 台系统包括丢失物品发布、拾取物品发布、查询统计 信息、后台用户管理等功能。</a:t>
            </a:r>
            <a:endParaRPr lang="zh-CN" altLang="en-US" sz="2400"/>
          </a:p>
        </p:txBody>
      </p:sp>
      <p:sp>
        <p:nvSpPr>
          <p:cNvPr id="5" name="文本框 4"/>
          <p:cNvSpPr txBox="1"/>
          <p:nvPr/>
        </p:nvSpPr>
        <p:spPr>
          <a:xfrm>
            <a:off x="1102995" y="1141730"/>
            <a:ext cx="1896745" cy="460375"/>
          </a:xfrm>
          <a:prstGeom prst="rect">
            <a:avLst/>
          </a:prstGeom>
          <a:noFill/>
        </p:spPr>
        <p:txBody>
          <a:bodyPr wrap="square" rtlCol="0">
            <a:spAutoFit/>
          </a:bodyPr>
          <a:p>
            <a:r>
              <a:rPr lang="zh-CN" altLang="en-US" sz="2400"/>
              <a:t>技术架构：</a:t>
            </a:r>
            <a:endParaRPr lang="zh-CN" altLang="en-US" sz="2400"/>
          </a:p>
        </p:txBody>
      </p:sp>
      <p:sp>
        <p:nvSpPr>
          <p:cNvPr id="7" name="文本框 6"/>
          <p:cNvSpPr txBox="1"/>
          <p:nvPr/>
        </p:nvSpPr>
        <p:spPr>
          <a:xfrm>
            <a:off x="7174865" y="6489700"/>
            <a:ext cx="1687830" cy="368300"/>
          </a:xfrm>
          <a:prstGeom prst="rect">
            <a:avLst/>
          </a:prstGeom>
          <a:noFill/>
        </p:spPr>
        <p:txBody>
          <a:bodyPr wrap="square" rtlCol="0">
            <a:spAutoFit/>
          </a:bodyPr>
          <a:p>
            <a:r>
              <a:rPr lang="zh-CN" altLang="en-US"/>
              <a:t>功能架构图</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par>
                                <p:cTn id="8" presetID="3" presetClass="entr" presetSubtype="10" fill="hold" grpId="0" nodeType="withEffect">
                                  <p:stCondLst>
                                    <p:cond delay="0"/>
                                  </p:stCondLst>
                                  <p:childTnLst>
                                    <p:set>
                                      <p:cBhvr>
                                        <p:cTn id="9" dur="1000" fill="hold">
                                          <p:stCondLst>
                                            <p:cond delay="0"/>
                                          </p:stCondLst>
                                        </p:cTn>
                                        <p:tgtEl>
                                          <p:spTgt spid="3"/>
                                        </p:tgtEl>
                                        <p:attrNameLst>
                                          <p:attrName>style.visibility</p:attrName>
                                        </p:attrNameLst>
                                      </p:cBhvr>
                                      <p:to>
                                        <p:strVal val="visible"/>
                                      </p:to>
                                    </p:set>
                                    <p:animEffect transition="in" filter="blinds(horizontal)">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000"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26648" y="365126"/>
            <a:ext cx="10515600" cy="600646"/>
          </a:xfrm>
        </p:spPr>
        <p:txBody>
          <a:bodyPr/>
          <a:p>
            <a:r>
              <a:rPr lang="en-US" altLang="zh-CN"/>
              <a:t>UI</a:t>
            </a:r>
            <a:r>
              <a:rPr lang="zh-CN" altLang="en-US"/>
              <a:t>架构</a:t>
            </a:r>
            <a:endParaRPr lang="zh-CN" altLang="en-US"/>
          </a:p>
        </p:txBody>
      </p:sp>
      <p:pic>
        <p:nvPicPr>
          <p:cNvPr id="3" name="图片 6"/>
          <p:cNvPicPr>
            <a:picLocks noChangeAspect="1"/>
          </p:cNvPicPr>
          <p:nvPr/>
        </p:nvPicPr>
        <p:blipFill>
          <a:blip r:embed="rId1"/>
          <a:stretch>
            <a:fillRect/>
          </a:stretch>
        </p:blipFill>
        <p:spPr>
          <a:xfrm>
            <a:off x="606425" y="1061085"/>
            <a:ext cx="3478530" cy="5728970"/>
          </a:xfrm>
          <a:prstGeom prst="rect">
            <a:avLst/>
          </a:prstGeom>
          <a:noFill/>
          <a:ln>
            <a:noFill/>
          </a:ln>
        </p:spPr>
      </p:pic>
      <p:pic>
        <p:nvPicPr>
          <p:cNvPr id="7" name="图片 7"/>
          <p:cNvPicPr>
            <a:picLocks noChangeAspect="1"/>
          </p:cNvPicPr>
          <p:nvPr/>
        </p:nvPicPr>
        <p:blipFill>
          <a:blip r:embed="rId2"/>
          <a:stretch>
            <a:fillRect/>
          </a:stretch>
        </p:blipFill>
        <p:spPr>
          <a:xfrm>
            <a:off x="4584700" y="1061085"/>
            <a:ext cx="3284220" cy="5645785"/>
          </a:xfrm>
          <a:prstGeom prst="rect">
            <a:avLst/>
          </a:prstGeom>
          <a:noFill/>
          <a:ln>
            <a:noFill/>
          </a:ln>
        </p:spPr>
      </p:pic>
      <p:pic>
        <p:nvPicPr>
          <p:cNvPr id="6" name="图片 8"/>
          <p:cNvPicPr>
            <a:picLocks noChangeAspect="1"/>
          </p:cNvPicPr>
          <p:nvPr/>
        </p:nvPicPr>
        <p:blipFill>
          <a:blip r:embed="rId3"/>
          <a:stretch>
            <a:fillRect/>
          </a:stretch>
        </p:blipFill>
        <p:spPr>
          <a:xfrm>
            <a:off x="8334375" y="1001395"/>
            <a:ext cx="3857625" cy="5705475"/>
          </a:xfrm>
          <a:prstGeom prst="rect">
            <a:avLst/>
          </a:prstGeom>
          <a:noFill/>
          <a:ln>
            <a:noFill/>
          </a:ln>
        </p:spPr>
      </p:pic>
      <p:sp>
        <p:nvSpPr>
          <p:cNvPr id="4" name="文本框 3"/>
          <p:cNvSpPr txBox="1"/>
          <p:nvPr/>
        </p:nvSpPr>
        <p:spPr>
          <a:xfrm>
            <a:off x="167640" y="1800860"/>
            <a:ext cx="459740" cy="1457325"/>
          </a:xfrm>
          <a:prstGeom prst="rect">
            <a:avLst/>
          </a:prstGeom>
          <a:noFill/>
        </p:spPr>
        <p:txBody>
          <a:bodyPr vert="eaVert" wrap="square" rtlCol="0">
            <a:spAutoFit/>
          </a:bodyPr>
          <a:p>
            <a:r>
              <a:rPr lang="zh-CN" altLang="en-US"/>
              <a:t>首页</a:t>
            </a:r>
            <a:endParaRPr lang="zh-CN" altLang="en-US"/>
          </a:p>
        </p:txBody>
      </p:sp>
      <p:sp>
        <p:nvSpPr>
          <p:cNvPr id="5" name="文本框 4"/>
          <p:cNvSpPr txBox="1"/>
          <p:nvPr/>
        </p:nvSpPr>
        <p:spPr>
          <a:xfrm>
            <a:off x="4104005" y="1662430"/>
            <a:ext cx="459740" cy="1212850"/>
          </a:xfrm>
          <a:prstGeom prst="rect">
            <a:avLst/>
          </a:prstGeom>
          <a:noFill/>
        </p:spPr>
        <p:txBody>
          <a:bodyPr vert="eaVert" wrap="square" rtlCol="0">
            <a:spAutoFit/>
          </a:bodyPr>
          <a:p>
            <a:r>
              <a:rPr lang="zh-CN" altLang="en-US"/>
              <a:t>发布页面</a:t>
            </a:r>
            <a:endParaRPr lang="zh-CN" altLang="en-US"/>
          </a:p>
        </p:txBody>
      </p:sp>
      <p:sp>
        <p:nvSpPr>
          <p:cNvPr id="8" name="文本框 7"/>
          <p:cNvSpPr txBox="1"/>
          <p:nvPr/>
        </p:nvSpPr>
        <p:spPr>
          <a:xfrm>
            <a:off x="7848600" y="1736725"/>
            <a:ext cx="459740" cy="1223645"/>
          </a:xfrm>
          <a:prstGeom prst="rect">
            <a:avLst/>
          </a:prstGeom>
          <a:noFill/>
        </p:spPr>
        <p:txBody>
          <a:bodyPr vert="eaVert" wrap="square" rtlCol="0">
            <a:spAutoFit/>
          </a:bodyPr>
          <a:p>
            <a:r>
              <a:rPr lang="zh-CN" altLang="en-US"/>
              <a:t>我的页面</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2327</Words>
  <Application>WPS 演示</Application>
  <PresentationFormat>宽屏</PresentationFormat>
  <Paragraphs>263</Paragraphs>
  <Slides>39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微软雅黑</vt:lpstr>
      <vt:lpstr>Arial Black</vt:lpstr>
      <vt:lpstr>黑体</vt:lpstr>
      <vt:lpstr>Arial Unicode MS</vt:lpstr>
      <vt:lpstr>等线</vt:lpstr>
      <vt:lpstr>Calibri</vt:lpstr>
      <vt:lpstr>Office 主题​​</vt:lpstr>
      <vt:lpstr>PowerPoint 演示文稿</vt:lpstr>
      <vt:lpstr>PowerPoint 演示文稿</vt:lpstr>
      <vt:lpstr>PowerPoint 演示文稿</vt:lpstr>
      <vt:lpstr>项目背景</vt:lpstr>
      <vt:lpstr>系统建设目标</vt:lpstr>
      <vt:lpstr>系统设计--类图</vt:lpstr>
      <vt:lpstr>功能模块</vt:lpstr>
      <vt:lpstr>技术架构和功能架构（泳道图）</vt:lpstr>
      <vt:lpstr>UI架构</vt:lpstr>
      <vt:lpstr>系统框架</vt:lpstr>
      <vt:lpstr>PowerPoint 演示文稿</vt:lpstr>
      <vt:lpstr>PowerPoint 演示文稿</vt:lpstr>
      <vt:lpstr>PowerPoint 演示文稿</vt:lpstr>
      <vt:lpstr>外部设计</vt:lpstr>
      <vt:lpstr>PowerPoint 演示文稿</vt:lpstr>
      <vt:lpstr>结构设计</vt:lpstr>
      <vt:lpstr>结构设计</vt:lpstr>
      <vt:lpstr>结构设计</vt:lpstr>
      <vt:lpstr>结构设计</vt:lpstr>
      <vt:lpstr>结构设计</vt:lpstr>
      <vt:lpstr>PowerPoint 演示文稿</vt:lpstr>
      <vt:lpstr>结构设计</vt:lpstr>
      <vt:lpstr>结构设计</vt:lpstr>
      <vt:lpstr>系统设计</vt:lpstr>
      <vt:lpstr>结构设计</vt:lpstr>
      <vt:lpstr>结构设计</vt:lpstr>
      <vt:lpstr>数据库设计</vt:lpstr>
      <vt:lpstr>数据库设计</vt:lpstr>
      <vt:lpstr>数据库设计</vt:lpstr>
      <vt:lpstr>PowerPoint 演示文稿</vt:lpstr>
      <vt:lpstr>PowerPoint 演示文稿</vt:lpstr>
      <vt:lpstr>PowerPoint 演示文稿</vt:lpstr>
      <vt:lpstr>数据库设计</vt:lpstr>
      <vt:lpstr>数据库设计</vt:lpstr>
      <vt:lpstr>运用设计</vt:lpstr>
      <vt:lpstr>开发时间安排</vt:lpstr>
      <vt:lpstr>分工安排</vt:lpstr>
      <vt:lpstr>工作流程及贡献比例</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灵</dc:creator>
  <cp:lastModifiedBy>椰香酸奶小甜饼</cp:lastModifiedBy>
  <cp:revision>53</cp:revision>
  <dcterms:created xsi:type="dcterms:W3CDTF">2019-10-29T00:41:00Z</dcterms:created>
  <dcterms:modified xsi:type="dcterms:W3CDTF">2020-04-21T13:53:53Z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